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3" r:id="rId3"/>
    <p:sldId id="290" r:id="rId4"/>
    <p:sldId id="291" r:id="rId5"/>
    <p:sldId id="302" r:id="rId6"/>
    <p:sldId id="292" r:id="rId7"/>
    <p:sldId id="303" r:id="rId8"/>
    <p:sldId id="304" r:id="rId9"/>
    <p:sldId id="287" r:id="rId10"/>
    <p:sldId id="265" r:id="rId11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201D"/>
    <a:srgbClr val="E01F1D"/>
    <a:srgbClr val="C11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310A6A-8560-4151-987D-35BA54E71997}" v="2" dt="2023-04-23T16:13:01.981"/>
    <p1510:client id="{E43E7CB9-27DF-49CE-864B-87B899E567E5}" v="1" dt="2023-04-24T13:47:15.859"/>
  </p1510:revLst>
</p1510:revInfo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iddels stil 1 – uthev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iddels stil 1 – uthev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08"/>
  </p:normalViewPr>
  <p:slideViewPr>
    <p:cSldViewPr snapToGrid="0" snapToObjects="1" showGuides="1">
      <p:cViewPr varScale="1">
        <p:scale>
          <a:sx n="108" d="100"/>
          <a:sy n="108" d="100"/>
        </p:scale>
        <p:origin x="5676" y="96"/>
      </p:cViewPr>
      <p:guideLst>
        <p:guide orient="horz" pos="2160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9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5933CFC4-F6B3-CA40-B922-5A7B7FFE2F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232879" y="287204"/>
            <a:ext cx="4098382" cy="65895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/>
            </a:lvl1pPr>
          </a:lstStyle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545CCE7-0AB3-974C-B32D-AA8986DCD8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00086" y="9437206"/>
            <a:ext cx="1031175" cy="20222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fld id="{FF52DC92-AE31-C54B-9164-5BCA08F2C5F4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24.04.2023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0962DBA-38AA-1C46-AFD1-6742613E5A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66414" y="9437206"/>
            <a:ext cx="4760414" cy="20222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/>
            </a:lvl1pPr>
          </a:lstStyle>
          <a:p>
            <a:endParaRPr lang="nb-NO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9C63697-363D-B245-8BAF-228FABEFBC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04519" y="9437206"/>
            <a:ext cx="391582" cy="20222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B78B332-EF42-2A47-8269-0E913B863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56" y="254335"/>
            <a:ext cx="1432393" cy="4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5275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11" name="Plassholder for dato 2">
            <a:extLst>
              <a:ext uri="{FF2B5EF4-FFF2-40B4-BE49-F238E27FC236}">
                <a16:creationId xmlns:a16="http://schemas.microsoft.com/office/drawing/2014/main" id="{79CD142F-2D9C-774B-8482-D0AE03FF2A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14013" y="9437206"/>
            <a:ext cx="1003895" cy="20222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fld id="{41231367-9176-9A4A-8565-58EECFF9F5C0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24.04.2023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ssholder for bunntekst 3">
            <a:extLst>
              <a:ext uri="{FF2B5EF4-FFF2-40B4-BE49-F238E27FC236}">
                <a16:creationId xmlns:a16="http://schemas.microsoft.com/office/drawing/2014/main" id="{DFE24522-C6A8-A84F-A227-DD92C1718B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466414" y="9437206"/>
            <a:ext cx="4593577" cy="20222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/>
            </a:lvl1pPr>
          </a:lstStyle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ssholder for lysbildenummer 4">
            <a:extLst>
              <a:ext uri="{FF2B5EF4-FFF2-40B4-BE49-F238E27FC236}">
                <a16:creationId xmlns:a16="http://schemas.microsoft.com/office/drawing/2014/main" id="{D42E0F52-9A06-AF40-B3F2-6609E5968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191166" y="9437206"/>
            <a:ext cx="604936" cy="20222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ssholder for topptekst 1">
            <a:extLst>
              <a:ext uri="{FF2B5EF4-FFF2-40B4-BE49-F238E27FC236}">
                <a16:creationId xmlns:a16="http://schemas.microsoft.com/office/drawing/2014/main" id="{3B935A14-F688-6F43-B1AE-ED01938158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569011" y="388690"/>
            <a:ext cx="3548897" cy="48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/>
            </a:lvl1pPr>
          </a:lstStyle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DEA7E9B0-02C2-3C46-A4A8-E2D09E7A7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68" y="355820"/>
            <a:ext cx="1432393" cy="4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059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Et lite tilbakeblikk og hvor er vi nå. </a:t>
            </a:r>
          </a:p>
          <a:p>
            <a:r>
              <a:rPr lang="nb-NO" dirty="0"/>
              <a:t>Hva har vi fått til og noen tanker om de utfordringer vi står i.</a:t>
            </a:r>
          </a:p>
          <a:p>
            <a:r>
              <a:rPr lang="nb-NO" dirty="0"/>
              <a:t>2020: Sammenslåing til Agder fylkeskommune og åpning av Agder fengsel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41231367-9176-9A4A-8565-58EECFF9F5C0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24.04.2023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1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016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Min kollega fra Sam Eyde vil nå fortelle nærmere om Agder fengsel og  ha et fokus på innholdet i opplæringen.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41231367-9176-9A4A-8565-58EECFF9F5C0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24.04.2023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10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40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er Agder før kommune-sammenslåing, men uten fylkesgrensa mellom Aust og Vest-Agder</a:t>
            </a:r>
          </a:p>
          <a:p>
            <a:r>
              <a:rPr lang="nb-NO" dirty="0"/>
              <a:t>Fra et gammelt fengselsbygg i Arendal og et takfengsel i Kristiansand – til et moderne Agder fengsel. Antall soningsplasser er mer enn doblet.</a:t>
            </a:r>
          </a:p>
          <a:p>
            <a:r>
              <a:rPr lang="nb-NO" dirty="0"/>
              <a:t>Oppfølgingsklassen i Kristiansand er fremdeles lokalisert til Kristiansand, administreres nå av Mandal </a:t>
            </a:r>
            <a:r>
              <a:rPr lang="nb-NO" dirty="0" err="1"/>
              <a:t>vgs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41231367-9176-9A4A-8565-58EECFF9F5C0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24.04.2023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2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51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Agder fengsel: Ambisiøse mål – tidlig fokus på fremtidige digitale løsninger, satsing på yrkesfag og fagbrev</a:t>
            </a:r>
          </a:p>
          <a:p>
            <a:r>
              <a:rPr lang="nb-NO" dirty="0"/>
              <a:t>Startet tidlig samarbeid med KO – gode relasjoner.</a:t>
            </a:r>
          </a:p>
          <a:p>
            <a:r>
              <a:rPr lang="nb-NO" dirty="0"/>
              <a:t>I dette fengselet skal lærere og fengselsbetjenter dele lokaler og jobbe sammen, også om opplæring.</a:t>
            </a:r>
          </a:p>
          <a:p>
            <a:r>
              <a:rPr lang="nb-NO" dirty="0"/>
              <a:t>Nye IKT-løsninger for Opplæringen manglet – resulterte i prosjektet Digital skole – Utvei, som skal presenteres nærmere på denne samlingen.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41231367-9176-9A4A-8565-58EECFF9F5C0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24.04.2023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3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75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Samarbeidet med KO flyter bra , her er vi på samling for felles kulturbygging, noe forsinket åpning </a:t>
            </a:r>
            <a:r>
              <a:rPr lang="nb-NO" dirty="0" err="1"/>
              <a:t>pga</a:t>
            </a:r>
            <a:r>
              <a:rPr lang="nb-NO" dirty="0"/>
              <a:t> pandemi.</a:t>
            </a:r>
          </a:p>
          <a:p>
            <a:r>
              <a:rPr lang="nb-NO" dirty="0"/>
              <a:t>Flere Felles samlinger, også for ledelse i KO og fylkeskommunen i fortsettelsen</a:t>
            </a:r>
          </a:p>
          <a:p>
            <a:r>
              <a:rPr lang="nb-NO" dirty="0"/>
              <a:t>Viktig at fylkesadministrasjonen drar dette samarbeidet og har høy grad av involvering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Mål om felles kultur – deler på lokaler og ressurser</a:t>
            </a:r>
          </a:p>
          <a:p>
            <a:r>
              <a:rPr lang="nb-NO" dirty="0"/>
              <a:t>Selv om vi startet tidlig med planlegging, var nødvendige rutiner ikke på plass!</a:t>
            </a:r>
          </a:p>
          <a:p>
            <a:r>
              <a:rPr lang="nb-NO" dirty="0"/>
              <a:t>Gode relasjoner har vært verdifulle når </a:t>
            </a:r>
            <a:r>
              <a:rPr lang="nb-NO" dirty="0" err="1"/>
              <a:t>adhoc</a:t>
            </a:r>
            <a:r>
              <a:rPr lang="nb-NO" dirty="0"/>
              <a:t> løsninger måtte på plass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41231367-9176-9A4A-8565-58EECFF9F5C0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24.04.2023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4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8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Avdeling Froland har to stjernebygg der vi har prioritert ulike programområder. Innsatte kunne i utgangspunktet ikke vandre fritt mellom byggene. Det er nå åpnet en mulighet for noen.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Måtte velge innhold utfra begrensninger i lokalene – arealene er for små – 1. etasje som opplæringssted gir begrensninger.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Opplæring innen yrkesfag krever større arealer – resulterer i at færre kan tilbys opplæring?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Avdeling Froland har satset spesielt på byggfag og tekniske fag. Flere har gått opp til fagprøve og bestått.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41231367-9176-9A4A-8565-58EECFF9F5C0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24.04.2023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5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426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Avdelingene i Agder fengsel har felles ledelse, som er lokalisert til </a:t>
            </a:r>
            <a:r>
              <a:rPr lang="nb-NO" dirty="0" err="1"/>
              <a:t>avd</a:t>
            </a:r>
            <a:r>
              <a:rPr lang="nb-NO" dirty="0"/>
              <a:t> Mandal.</a:t>
            </a:r>
          </a:p>
          <a:p>
            <a:r>
              <a:rPr lang="nb-NO" dirty="0"/>
              <a:t>Vi ser likevel at det resulterer i ulike løsninger når skolehverdagen skal gjennomføres (rutiner for samarbeid, bruk av lokaler </a:t>
            </a:r>
            <a:r>
              <a:rPr lang="nb-NO" dirty="0" err="1"/>
              <a:t>osv</a:t>
            </a:r>
            <a:r>
              <a:rPr lang="nb-NO" dirty="0"/>
              <a:t>)</a:t>
            </a:r>
          </a:p>
          <a:p>
            <a:r>
              <a:rPr lang="nb-NO" dirty="0"/>
              <a:t>Relasjoner og samarbeid er avgjørende for å få til gode løsninger.</a:t>
            </a:r>
          </a:p>
          <a:p>
            <a:r>
              <a:rPr lang="nb-NO" dirty="0"/>
              <a:t>Både Froland og Mandal har deltatt i MFY-prosjektet som er en suksess i Agder.</a:t>
            </a:r>
          </a:p>
          <a:p>
            <a:r>
              <a:rPr lang="nb-NO" dirty="0"/>
              <a:t>Avdeling Mandal har satset på restaurant og matfag, flere beståtte fagprøver.</a:t>
            </a:r>
          </a:p>
          <a:p>
            <a:r>
              <a:rPr lang="nb-NO" dirty="0"/>
              <a:t>Avdeling Mandal skal være pilot i «Digital </a:t>
            </a:r>
            <a:r>
              <a:rPr lang="nb-NO" dirty="0" err="1"/>
              <a:t>skole»prosjektet</a:t>
            </a:r>
            <a:r>
              <a:rPr lang="nb-NO" dirty="0"/>
              <a:t>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41231367-9176-9A4A-8565-58EECFF9F5C0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24.04.2023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6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078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Nødvendig med omstilling og ny vurdering av opplæringstilbudet ved overgang til kvinnefengsel.</a:t>
            </a:r>
          </a:p>
          <a:p>
            <a:r>
              <a:rPr lang="nb-NO" dirty="0"/>
              <a:t>Korte dommer og mange med krevende helsetilstander preger opplæringstilbudet.</a:t>
            </a:r>
          </a:p>
          <a:p>
            <a:r>
              <a:rPr lang="nb-NO" dirty="0"/>
              <a:t>Har beholdt verksteder og noen mulighet for opplæring innenfor bygg og tekniske fag.</a:t>
            </a:r>
          </a:p>
          <a:p>
            <a:r>
              <a:rPr lang="nb-NO" dirty="0"/>
              <a:t>Men størst etterspørsel etter HO – Hudpleie!!!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41231367-9176-9A4A-8565-58EECFF9F5C0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24.04.2023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7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027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Oppfølgingsklassen har nå lokaler sentralt plassert i kvadraturen i Kristiansand.</a:t>
            </a:r>
          </a:p>
          <a:p>
            <a:r>
              <a:rPr lang="nb-NO" dirty="0"/>
              <a:t>Mandal </a:t>
            </a:r>
            <a:r>
              <a:rPr lang="nb-NO" dirty="0" err="1"/>
              <a:t>vgs</a:t>
            </a:r>
            <a:r>
              <a:rPr lang="nb-NO" dirty="0"/>
              <a:t> har administrativt og pedagogisk ansvar, men </a:t>
            </a:r>
            <a:r>
              <a:rPr lang="nb-NO" dirty="0" err="1"/>
              <a:t>Oppfølginsklassen</a:t>
            </a:r>
            <a:r>
              <a:rPr lang="nb-NO" dirty="0"/>
              <a:t> deler lokaler med Tangen vgs.</a:t>
            </a:r>
          </a:p>
          <a:p>
            <a:r>
              <a:rPr lang="nb-NO" dirty="0"/>
              <a:t>Etablert et godt samarbeid med Agder fengsel som videresender innsatte ved løslatelse.</a:t>
            </a:r>
          </a:p>
          <a:p>
            <a:r>
              <a:rPr lang="nb-NO" dirty="0"/>
              <a:t>Gjennom Oppfølgingsklassen skal løslatte og andre som har vært i befatning med KO, bli formidlet videre til andre opplæringstilbud i Agder.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Utvikler nå Samarbeid med Karriere Agder om etablering av lærekontrakter (MFY)</a:t>
            </a:r>
          </a:p>
          <a:p>
            <a:r>
              <a:rPr lang="nb-NO" dirty="0"/>
              <a:t>Har nå i overkant mange deltakere i denne klassen. </a:t>
            </a:r>
          </a:p>
          <a:p>
            <a:r>
              <a:rPr lang="nb-NO" dirty="0"/>
              <a:t>Hvordan prioritere blant deltakere? </a:t>
            </a:r>
          </a:p>
          <a:p>
            <a:r>
              <a:rPr lang="nb-NO" dirty="0"/>
              <a:t>Hvordan ivareta sikkerhet for elever og ansatte ved truende adferd?</a:t>
            </a:r>
          </a:p>
          <a:p>
            <a:r>
              <a:rPr lang="nb-NO" dirty="0"/>
              <a:t>Innsatte får individuell oppfølging, oppfølging frem mot eksamen. 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41231367-9176-9A4A-8565-58EECFF9F5C0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24.04.2023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8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190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arbeider med disse satsingsmålene.</a:t>
            </a:r>
          </a:p>
          <a:p>
            <a:r>
              <a:rPr lang="nb-NO" dirty="0"/>
              <a:t>Vi har høy aktivitet og deltar i flere spennende utviklingsprosjekter.</a:t>
            </a:r>
          </a:p>
          <a:p>
            <a:r>
              <a:rPr lang="nb-NO" dirty="0"/>
              <a:t>Har fremdeles høyt motiverte ansatte som legger ned en formidabel innsats i dette viktige arbeidet.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41231367-9176-9A4A-8565-58EECFF9F5C0}" type="datetime1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t>24.04.2023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A14F1C72-229D-B04D-8A87-850C097B6329}" type="slidenum">
              <a:rPr lang="nb-NO" sz="900" smtClean="0">
                <a:latin typeface="Arial" panose="020B0604020202020204" pitchFamily="34" charset="0"/>
                <a:cs typeface="Arial" panose="020B0604020202020204" pitchFamily="34" charset="0"/>
              </a:rPr>
              <a:pPr algn="l"/>
              <a:t>9</a:t>
            </a:fld>
            <a:endParaRPr 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31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 MANGF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A14D469-E4E6-DC48-AE90-5E9300BA8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53"/>
          <a:stretch/>
        </p:blipFill>
        <p:spPr>
          <a:xfrm>
            <a:off x="0" y="1412874"/>
            <a:ext cx="12192000" cy="5445125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37000"/>
                </a:schemeClr>
              </a:gs>
            </a:gsLst>
            <a:lin ang="5400000" scaled="0"/>
          </a:gradFill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85EA69D-8828-8349-91AB-E094E0EE2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8F740F1-044F-8A48-8A4B-19BF6A20F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4FA9D77-7A69-6645-98FE-081527F90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mørk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7C488-802A-4D40-88AF-EEAEB3E47E52}" type="datetime1">
              <a:rPr lang="nb-NO" smtClean="0"/>
              <a:t>24.04.2023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50C2A493-DA8F-A448-8923-BD11148A9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A9D602EA-5541-C14F-A865-0DB117556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1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92B8-B263-E448-AAFE-8E50A9D1AEC4}" type="datetime1">
              <a:rPr lang="nb-NO" smtClean="0"/>
              <a:t>24.04.2023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2FB5A035-3596-2349-8AAE-14C9534BD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DEF4ECDC-CE1C-B940-AF40-931AA22F5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7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lys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E3F3-BFCE-4546-88BE-13B874C0026C}" type="datetime1">
              <a:rPr lang="nb-NO" smtClean="0"/>
              <a:t>24.04.2023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27EF0DE4-E027-7148-93C2-9C7F14C31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C47F1A07-A366-9A4C-8443-E8472A739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312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mørke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2977-7AE5-2543-B2D1-1C475ACF0311}" type="datetime1">
              <a:rPr lang="nb-NO" smtClean="0"/>
              <a:t>24.04.2023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119B0525-BE64-0F45-8A69-48B0CB40D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0ED6679C-FB2E-1F48-AD42-3882C1CAD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3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 ark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BD1-5323-D247-92E3-796D4815D037}" type="datetime1">
              <a:rPr lang="nb-NO" smtClean="0"/>
              <a:t>24.04.2023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1AFB1D3B-AAEC-FD44-B521-C162D2930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E3288375-4451-E342-827E-3221668E6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24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460B49-12CC-5740-A37C-2FB61DDA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2FB11E-88DA-0A41-891B-88A8326F3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7FD0DF-74F6-C146-BBD3-4894BD7F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FF59-714F-F040-8F3B-B0A9A12BC4EC}" type="datetime1">
              <a:rPr lang="nb-NO" smtClean="0"/>
              <a:t>24.04.2023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2A2133-E297-B046-9C05-A912FE21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C73EC1-4D22-2248-956C-21F2CCE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58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på beige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3A7EC28C-AEE2-8143-B69F-5D9287E7BFC4}"/>
              </a:ext>
            </a:extLst>
          </p:cNvPr>
          <p:cNvSpPr/>
          <p:nvPr userDrawn="1"/>
        </p:nvSpPr>
        <p:spPr>
          <a:xfrm>
            <a:off x="0" y="1106489"/>
            <a:ext cx="12192000" cy="49514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3460B49-12CC-5740-A37C-2FB61DDA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2FB11E-88DA-0A41-891B-88A8326F3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7FD0DF-74F6-C146-BBD3-4894BD7F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17B9-5504-114C-858A-25172CEE0384}" type="datetime1">
              <a:rPr lang="nb-NO" smtClean="0"/>
              <a:t>24.04.2023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2A2133-E297-B046-9C05-A912FE21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C73EC1-4D22-2248-956C-21F2CCE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på beige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3A7EC28C-AEE2-8143-B69F-5D9287E7BFC4}"/>
              </a:ext>
            </a:extLst>
          </p:cNvPr>
          <p:cNvSpPr/>
          <p:nvPr userDrawn="1"/>
        </p:nvSpPr>
        <p:spPr>
          <a:xfrm>
            <a:off x="0" y="1106489"/>
            <a:ext cx="12192000" cy="49514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3460B49-12CC-5740-A37C-2FB61DDA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2FB11E-88DA-0A41-891B-88A8326F3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49" y="1412875"/>
            <a:ext cx="4846639" cy="479509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7FD0DF-74F6-C146-BBD3-4894BD7F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8553-4FBC-1D4E-926A-2F125E0E1098}" type="datetime1">
              <a:rPr lang="nb-NO" smtClean="0"/>
              <a:t>24.04.2023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2A2133-E297-B046-9C05-A912FE21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C73EC1-4D22-2248-956C-21F2CCE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8F31A962-CF8C-A14F-A38E-166E9EB150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07162" y="1412875"/>
            <a:ext cx="4846637" cy="45021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65506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på beige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E42A72B-0452-024A-98A7-6B8A8391611C}"/>
              </a:ext>
            </a:extLst>
          </p:cNvPr>
          <p:cNvSpPr/>
          <p:nvPr userDrawn="1"/>
        </p:nvSpPr>
        <p:spPr>
          <a:xfrm>
            <a:off x="0" y="1106489"/>
            <a:ext cx="12192000" cy="49514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81A3C02-BA56-E849-89D1-F8135BB6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6C7DC1-F48A-BB48-8834-DFFAF312D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800" y="1412875"/>
            <a:ext cx="4852988" cy="45005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D652E01-0338-354F-A2B7-B32946CFD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7164" y="1412875"/>
            <a:ext cx="4857750" cy="45005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6CF0D1D-925E-1747-8334-A31CABE8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8D45-90A1-2340-A9C8-184304C6C76C}" type="datetime1">
              <a:rPr lang="nb-NO" smtClean="0"/>
              <a:t>24.04.2023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F7DA54C-0B26-024F-A11E-64B0E4FE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61FD73-04A0-8641-9EB8-1FB9001E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7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1A3C02-BA56-E849-89D1-F8135BB6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6C7DC1-F48A-BB48-8834-DFFAF312D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800" y="1412875"/>
            <a:ext cx="4852988" cy="45005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D652E01-0338-354F-A2B7-B32946CFD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7164" y="1412875"/>
            <a:ext cx="4857750" cy="45005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6CF0D1D-925E-1747-8334-A31CABE8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4DC1-151D-BA44-A5D2-4C17379FBE95}" type="datetime1">
              <a:rPr lang="nb-NO" smtClean="0"/>
              <a:t>24.04.2023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F7DA54C-0B26-024F-A11E-64B0E4FE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61FD73-04A0-8641-9EB8-1FB9001E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0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V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A14D469-E4E6-DC48-AE90-5E9300BA8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1" y="1412875"/>
            <a:ext cx="12191999" cy="5445126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E83505AC-2FFD-AA4D-BCF7-6F3903101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7EDCDDA7-C846-6B40-A401-3A908CC20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A094CD2-4DEF-2C40-81F7-50F084B517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C2699F-F053-B648-853B-39A704DC9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295470"/>
            <a:ext cx="10155237" cy="68560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91D0C9-301F-EC4A-8533-5C61ACCF6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9969" y="1422400"/>
            <a:ext cx="4836820" cy="464085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900DAB7-B5FA-5F40-BCCE-77A171854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0150" y="2045556"/>
            <a:ext cx="4836820" cy="38678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3B77BF-050B-4246-97E1-E91A76B6D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0154" y="1422400"/>
            <a:ext cx="4860640" cy="464085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85271C5-6B40-FC44-A294-ADE60C828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2000" y="2045556"/>
            <a:ext cx="4860641" cy="38678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6615B01-1B0C-A54E-B31E-C540FE5F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CA8C3-DFC1-AA47-8AAF-68EA99F67A7A}" type="datetime1">
              <a:rPr lang="nb-NO" smtClean="0"/>
              <a:t>24.04.2023</a:t>
            </a:fld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D7D1708-0EA4-2840-8374-5986EBE3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3492B15-B52D-4641-8CD3-22AAF4E6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47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2351-3DBC-1E42-9EB7-3919101443EA}" type="datetime1">
              <a:rPr lang="nb-NO" smtClean="0"/>
              <a:t>24.04.2023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28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8A93-17DF-754D-BA19-80BFC329E1EE}" type="datetime1">
              <a:rPr lang="nb-NO" smtClean="0"/>
              <a:t>24.04.2023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CF0D6E52-8129-D34C-9C0E-A4DEE4A3BE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06489"/>
            <a:ext cx="12192000" cy="48069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42570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F309-5801-2E48-9DBB-0DF32B72E669}" type="datetime1">
              <a:rPr lang="nb-NO" smtClean="0"/>
              <a:t>24.04.2023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CF0D6E52-8129-D34C-9C0E-A4DEE4A3BE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06489"/>
            <a:ext cx="6046788" cy="495141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FE00462E-89E8-1346-85E5-0972E4CD66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46788" y="1106489"/>
            <a:ext cx="6145211" cy="495141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20872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C40AC-4FA0-734E-B722-435B02DE19E5}" type="datetime1">
              <a:rPr lang="nb-NO" smtClean="0"/>
              <a:t>24.04.2023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CF0D6E52-8129-D34C-9C0E-A4DEE4A3BE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06488"/>
            <a:ext cx="2986259" cy="494510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AEDB428C-3618-E343-B0EC-39DCFF276A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94207" y="1106489"/>
            <a:ext cx="3058147" cy="495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DA598E21-2324-D045-BC48-E189D45CEC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60302" y="1112792"/>
            <a:ext cx="3022283" cy="4945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3F78A8F7-779F-7D47-BDE1-55B6796D32C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090533" y="1106489"/>
            <a:ext cx="3101467" cy="495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67404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1DCF-1918-4C4C-9A69-41E3605AD29C}" type="datetime1">
              <a:rPr lang="nb-NO" smtClean="0"/>
              <a:t>24.04.2023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64FA60B4-7339-534E-B8F1-DD5BE816C1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3800" y="1412875"/>
            <a:ext cx="1889720" cy="17263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C585E74F-1E52-E843-8AB0-068406E3AD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70" y="1412875"/>
            <a:ext cx="1889720" cy="17263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3" name="Plassholder for bilde 8">
            <a:extLst>
              <a:ext uri="{FF2B5EF4-FFF2-40B4-BE49-F238E27FC236}">
                <a16:creationId xmlns:a16="http://schemas.microsoft.com/office/drawing/2014/main" id="{EFC33128-C32F-CE4F-92AC-7C350A3F30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28940" y="1412875"/>
            <a:ext cx="1889720" cy="17263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bilde 8">
            <a:extLst>
              <a:ext uri="{FF2B5EF4-FFF2-40B4-BE49-F238E27FC236}">
                <a16:creationId xmlns:a16="http://schemas.microsoft.com/office/drawing/2014/main" id="{813556B4-7B1D-CA47-8245-FD9304650F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6510" y="1412875"/>
            <a:ext cx="1889720" cy="17263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5" name="Plassholder for bilde 8">
            <a:extLst>
              <a:ext uri="{FF2B5EF4-FFF2-40B4-BE49-F238E27FC236}">
                <a16:creationId xmlns:a16="http://schemas.microsoft.com/office/drawing/2014/main" id="{54813E33-A7C3-A54B-B54A-8B63515FD5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64079" y="1412875"/>
            <a:ext cx="1889720" cy="17263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96B28FC9-4A4D-7C4A-88F5-47C91030E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800" y="3290400"/>
            <a:ext cx="1889719" cy="2623038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innhold 2">
            <a:extLst>
              <a:ext uri="{FF2B5EF4-FFF2-40B4-BE49-F238E27FC236}">
                <a16:creationId xmlns:a16="http://schemas.microsoft.com/office/drawing/2014/main" id="{429752CA-7A42-0849-87C9-72D678B643C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264149" y="3290400"/>
            <a:ext cx="1889719" cy="2623038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innhold 2">
            <a:extLst>
              <a:ext uri="{FF2B5EF4-FFF2-40B4-BE49-F238E27FC236}">
                <a16:creationId xmlns:a16="http://schemas.microsoft.com/office/drawing/2014/main" id="{8E0E3A1E-92CF-0F4B-8A00-2DCEF961A4A1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5334498" y="3290400"/>
            <a:ext cx="1889719" cy="2623038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innhold 2">
            <a:extLst>
              <a:ext uri="{FF2B5EF4-FFF2-40B4-BE49-F238E27FC236}">
                <a16:creationId xmlns:a16="http://schemas.microsoft.com/office/drawing/2014/main" id="{4EF16705-5C4C-2148-96A2-D20FD60AA515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7404846" y="3290400"/>
            <a:ext cx="1889719" cy="2623038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innhold 2">
            <a:extLst>
              <a:ext uri="{FF2B5EF4-FFF2-40B4-BE49-F238E27FC236}">
                <a16:creationId xmlns:a16="http://schemas.microsoft.com/office/drawing/2014/main" id="{C9CAD682-E4AA-C54A-BE34-ADC18703E49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475194" y="3290400"/>
            <a:ext cx="1889719" cy="2623038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080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t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88AF-94CD-3A41-B0C9-860355A484D9}" type="datetime1">
              <a:rPr lang="nb-NO" smtClean="0"/>
              <a:t>24.04.2023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FE00462E-89E8-1346-85E5-0972E4CD66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07163" y="1106489"/>
            <a:ext cx="5684837" cy="495141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0CB7645A-D68F-7D4D-8F4C-9ED199B06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3800" y="1412875"/>
            <a:ext cx="4852988" cy="45005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158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B48B9-BD30-9648-BB93-CC01443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D1B296C-D78F-604C-B94F-7B6F0BD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7781-5841-0545-94B4-A4AE503F6D37}" type="datetime1">
              <a:rPr lang="nb-NO" smtClean="0"/>
              <a:t>24.04.2023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5FE9AC-CB9C-F64C-82B4-71AEC2B8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A6A48F-EF53-8842-8322-E6300630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CF0D6E52-8129-D34C-9C0E-A4DEE4A3BE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0578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0273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E906EA8-A6E9-7B43-9BBC-5212D3FFE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9ACF-6715-4441-9984-DAFED964973A}" type="datetime1">
              <a:rPr lang="nb-NO" smtClean="0"/>
              <a:t>24.04.2023</a:t>
            </a:fld>
            <a:endParaRPr lang="en-GB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CD01342-560C-074D-98F1-8ECE5326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BDFCEEA-6F9B-CE45-80EC-32AFEF36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14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0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19">
            <a:extLst>
              <a:ext uri="{FF2B5EF4-FFF2-40B4-BE49-F238E27FC236}">
                <a16:creationId xmlns:a16="http://schemas.microsoft.com/office/drawing/2014/main" id="{CC6DADBD-04F2-4E4C-BD49-3C818FEC0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412873"/>
            <a:ext cx="12191999" cy="5445127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7C895412-AA92-8E46-A05A-70AE1BBC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5C884B76-4A8B-ED4E-9A36-9BF3079E7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2DA26AB-4BA8-C441-8C3E-5DFBBA8967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0"/>
            <a:ext cx="12192000" cy="60559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C395-3575-4948-81CC-66647015D2BE}" type="datetime1">
              <a:rPr lang="nb-NO" smtClean="0"/>
              <a:t>24.04.2023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Sett inn  navnet på presentasjonen</a:t>
            </a:r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Tittel 1">
            <a:extLst>
              <a:ext uri="{FF2B5EF4-FFF2-40B4-BE49-F238E27FC236}">
                <a16:creationId xmlns:a16="http://schemas.microsoft.com/office/drawing/2014/main" id="{D699F10D-90AA-044A-8891-688BB3481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1412875"/>
            <a:ext cx="10164763" cy="1419035"/>
          </a:xfrm>
        </p:spPr>
        <p:txBody>
          <a:bodyPr anchor="t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98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 ENER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A14D469-E4E6-DC48-AE90-5E9300BA8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2875"/>
            <a:ext cx="12192000" cy="544512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85EA69D-8828-8349-91AB-E094E0EE2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8F740F1-044F-8A48-8A4B-19BF6A20F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CAAE06E-C3D0-0C4F-AEA8-38687E910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EB9F85-A220-3543-AF5C-DF131C488C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2875"/>
            <a:ext cx="12192000" cy="544512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b"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A9CD20FD-E191-004E-BA96-8DA90A8B4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D91B7BBF-85E4-F249-8305-0FC3BDB47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FC0B4B-00AB-8044-8BAF-EA14D4439A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 og V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EB9F85-A220-3543-AF5C-DF131C488C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2875"/>
            <a:ext cx="12192000" cy="544512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b"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78B6C8F4-23A8-D24D-8CC4-81825D600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9" cy="1412875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A9CD20FD-E191-004E-BA96-8DA90A8B4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D91B7BBF-85E4-F249-8305-0FC3BDB47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FC0B4B-00AB-8044-8BAF-EA14D4439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 og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904BEF1-1CD8-A743-811D-73148A23A0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1999" cy="1412877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EB9F85-A220-3543-AF5C-DF131C488C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2875"/>
            <a:ext cx="12192000" cy="544512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b"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A9CD20FD-E191-004E-BA96-8DA90A8B4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D91B7BBF-85E4-F249-8305-0FC3BDB47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FC0B4B-00AB-8044-8BAF-EA14D4439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 og ENER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7518BFF7-683C-DC46-B39A-D44E9E85E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604"/>
            <a:ext cx="12192000" cy="1433479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EB9F85-A220-3543-AF5C-DF131C488C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2875"/>
            <a:ext cx="12192000" cy="544512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b"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A9CD20FD-E191-004E-BA96-8DA90A8B4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D91B7BBF-85E4-F249-8305-0FC3BDB47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FC0B4B-00AB-8044-8BAF-EA14D4439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9" y="294152"/>
            <a:ext cx="2922838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9EF40C3-D060-4C43-A164-86361E95F5F0}"/>
              </a:ext>
            </a:extLst>
          </p:cNvPr>
          <p:cNvSpPr/>
          <p:nvPr userDrawn="1"/>
        </p:nvSpPr>
        <p:spPr>
          <a:xfrm>
            <a:off x="0" y="-1"/>
            <a:ext cx="12192000" cy="60579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E83ED-DEEF-A64C-8BB1-5F1FED63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4A6E-506E-C449-897F-F382653A532B}" type="datetime1">
              <a:rPr lang="nb-NO" smtClean="0"/>
              <a:t>24.04.2023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34860-5C0E-E944-AAE5-E8F2314D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Sett inn  navnet på presentasjonen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C5C29-8A77-C449-B8B5-CCB6DA9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0BE5B-82D4-7B45-B621-F2930689C3E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1A63D257-CC7B-3F48-A358-8BE06DC3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2407519"/>
            <a:ext cx="10164763" cy="1021481"/>
          </a:xfrm>
        </p:spPr>
        <p:txBody>
          <a:bodyPr anchor="b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76D1C8D4-22DD-274E-9D1B-3FEBDABC9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3594627"/>
            <a:ext cx="10171112" cy="15416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03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BF0E95F-56BD-804D-85FC-1942D0D9A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8" y="295469"/>
            <a:ext cx="10153651" cy="68560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b-NO" noProof="0" dirty="0"/>
              <a:t>Klikk for å redigere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21F666E-1E7F-4445-B72A-FA80E5208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149" y="1412879"/>
            <a:ext cx="10164763" cy="44988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nb-NO" noProof="0" dirty="0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6FEE1F8-60B7-0545-862C-1B03D1E13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87069" y="6420061"/>
            <a:ext cx="2066730" cy="1424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11C24-D51B-E243-B43F-E5BB372B2132}" type="datetime1">
              <a:rPr lang="nb-NO" smtClean="0"/>
              <a:t>24.04.2023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E785288-01D2-3849-BF28-CA48ADBB3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9973" y="6420061"/>
            <a:ext cx="6526176" cy="1424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dirty="0"/>
              <a:t>Sett inn  navnet på presentasjonen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4673A0-B9CD-4A42-99EA-8144B5DBD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0127" y="6420061"/>
            <a:ext cx="556182" cy="1424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0BE5B-82D4-7B45-B621-F2930689C3E2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1D0E3B3F-98C2-D142-8A09-F609529E4E23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73" y="6218339"/>
            <a:ext cx="1491772" cy="462240"/>
          </a:xfrm>
          <a:prstGeom prst="rect">
            <a:avLst/>
          </a:prstGeom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A85F36DB-C605-7241-A5F1-E39B21B03E75}"/>
              </a:ext>
            </a:extLst>
          </p:cNvPr>
          <p:cNvCxnSpPr>
            <a:cxnSpLocks/>
          </p:cNvCxnSpPr>
          <p:nvPr userDrawn="1"/>
        </p:nvCxnSpPr>
        <p:spPr>
          <a:xfrm>
            <a:off x="0" y="6057900"/>
            <a:ext cx="1219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53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59" r:id="rId2"/>
    <p:sldLayoutId id="2147483657" r:id="rId3"/>
    <p:sldLayoutId id="2147483674" r:id="rId4"/>
    <p:sldLayoutId id="2147483679" r:id="rId5"/>
    <p:sldLayoutId id="2147483660" r:id="rId6"/>
    <p:sldLayoutId id="2147483676" r:id="rId7"/>
    <p:sldLayoutId id="2147483678" r:id="rId8"/>
    <p:sldLayoutId id="2147483649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50" r:id="rId15"/>
    <p:sldLayoutId id="2147483671" r:id="rId16"/>
    <p:sldLayoutId id="2147483672" r:id="rId17"/>
    <p:sldLayoutId id="2147483680" r:id="rId18"/>
    <p:sldLayoutId id="2147483652" r:id="rId19"/>
    <p:sldLayoutId id="2147483653" r:id="rId20"/>
    <p:sldLayoutId id="2147483654" r:id="rId21"/>
    <p:sldLayoutId id="2147483661" r:id="rId22"/>
    <p:sldLayoutId id="2147483663" r:id="rId23"/>
    <p:sldLayoutId id="2147483665" r:id="rId24"/>
    <p:sldLayoutId id="2147483681" r:id="rId25"/>
    <p:sldLayoutId id="2147483664" r:id="rId26"/>
    <p:sldLayoutId id="2147483662" r:id="rId27"/>
    <p:sldLayoutId id="2147483655" r:id="rId28"/>
    <p:sldLayoutId id="2147483656" r:id="rId29"/>
    <p:sldLayoutId id="2147483673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8" userDrawn="1">
          <p15:clr>
            <a:srgbClr val="F26B43"/>
          </p15:clr>
        </p15:guide>
        <p15:guide id="2" pos="3953" userDrawn="1">
          <p15:clr>
            <a:srgbClr val="F26B43"/>
          </p15:clr>
        </p15:guide>
        <p15:guide id="3" pos="752" userDrawn="1">
          <p15:clr>
            <a:srgbClr val="F26B43"/>
          </p15:clr>
        </p15:guide>
        <p15:guide id="4" pos="7159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  <p15:guide id="6" orient="horz" pos="3816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pos="3809" userDrawn="1">
          <p15:clr>
            <a:srgbClr val="F26B43"/>
          </p15:clr>
        </p15:guide>
        <p15:guide id="9" pos="4099" userDrawn="1">
          <p15:clr>
            <a:srgbClr val="F26B43"/>
          </p15:clr>
        </p15:guide>
        <p15:guide id="10" orient="horz" pos="181" userDrawn="1">
          <p15:clr>
            <a:srgbClr val="F26B43"/>
          </p15:clr>
        </p15:guide>
        <p15:guide id="11" orient="horz" pos="6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ED0768B2-3EC7-4C48-A26D-CC56A9F3EB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Opplæring i Kriminalomsorgen i Agder fylkeskommune</a:t>
            </a:r>
          </a:p>
        </p:txBody>
      </p:sp>
      <p:sp>
        <p:nvSpPr>
          <p:cNvPr id="9" name="Undertittel 8">
            <a:extLst>
              <a:ext uri="{FF2B5EF4-FFF2-40B4-BE49-F238E27FC236}">
                <a16:creationId xmlns:a16="http://schemas.microsoft.com/office/drawing/2014/main" id="{C110059B-9E94-F94D-A8CE-3C9D9F2FFA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Orientering på </a:t>
            </a:r>
            <a:r>
              <a:rPr lang="nb-NO" dirty="0" err="1"/>
              <a:t>Oppikrimdagene</a:t>
            </a:r>
            <a:r>
              <a:rPr lang="nb-NO" dirty="0"/>
              <a:t> 2023</a:t>
            </a:r>
          </a:p>
          <a:p>
            <a:endParaRPr lang="nb-NO" dirty="0"/>
          </a:p>
          <a:p>
            <a:endParaRPr lang="nb-NO" dirty="0"/>
          </a:p>
          <a:p>
            <a:pPr algn="r"/>
            <a:r>
              <a:rPr lang="nb-NO" dirty="0"/>
              <a:t>Marianne K Lorentzen, Seniorrådgiver</a:t>
            </a:r>
          </a:p>
        </p:txBody>
      </p:sp>
    </p:spTree>
    <p:extLst>
      <p:ext uri="{BB962C8B-B14F-4D97-AF65-F5344CB8AC3E}">
        <p14:creationId xmlns:p14="http://schemas.microsoft.com/office/powerpoint/2010/main" val="160900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0473F99A-2477-664A-B44B-746BE1346F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52465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828BA5-4FDA-48E4-20A7-1A81D6AF7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Opplæring innenfor Kriminalomsorgen i Agder </a:t>
            </a:r>
            <a:r>
              <a:rPr lang="nb-NO" dirty="0" err="1"/>
              <a:t>fk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EECF52-5F8E-543D-704F-8BE2D2B886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b-NO" sz="2000" b="1" dirty="0"/>
              <a:t>Agder fengsel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b-NO" sz="2000" b="1" dirty="0"/>
              <a:t>Avd. Mandal: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b-NO" sz="1800" dirty="0"/>
              <a:t>100 plasser menn – høy sikkerhet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b-NO" sz="2000" b="1" dirty="0"/>
              <a:t>Avd. Froland: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b-NO" sz="1800" dirty="0"/>
              <a:t>200 plasser menn – høy sikkerhet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b-NO" sz="2000" b="1" dirty="0"/>
              <a:t>Avd. Evje: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b-NO" sz="1800" dirty="0"/>
              <a:t>10 plasser høy sikkerhet kvinner,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b-NO" sz="1800" dirty="0"/>
              <a:t>20 plasser lav sikkerhet kvinner </a:t>
            </a:r>
          </a:p>
          <a:p>
            <a:pPr marL="0" indent="0">
              <a:spcBef>
                <a:spcPts val="600"/>
              </a:spcBef>
              <a:buNone/>
            </a:pPr>
            <a:endParaRPr lang="nb-NO" sz="1800" dirty="0"/>
          </a:p>
          <a:p>
            <a:pPr marL="0" indent="0">
              <a:spcBef>
                <a:spcPts val="600"/>
              </a:spcBef>
              <a:buNone/>
            </a:pPr>
            <a:r>
              <a:rPr lang="nb-NO" sz="2000" b="1" dirty="0"/>
              <a:t>Kristiansand: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b-NO" sz="1800" dirty="0"/>
              <a:t>Solholmen overgangsbolig, 16 plasser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b-NO" sz="1800" dirty="0"/>
              <a:t>1 Oppfølgingsklasse </a:t>
            </a:r>
          </a:p>
          <a:p>
            <a:pPr marL="0" indent="0">
              <a:buNone/>
            </a:pPr>
            <a:endParaRPr lang="nb-NO" sz="1800" dirty="0"/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34C4EA2-BE8C-CEF9-D51A-73B4261AB6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53A2A19-5D70-A3CC-6355-CB7F3B1BA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60" y="1412875"/>
            <a:ext cx="4368801" cy="4598164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DB7C64A-94FB-B47C-B299-D042CB06B5EE}"/>
              </a:ext>
            </a:extLst>
          </p:cNvPr>
          <p:cNvSpPr/>
          <p:nvPr/>
        </p:nvSpPr>
        <p:spPr>
          <a:xfrm>
            <a:off x="8103765" y="5357375"/>
            <a:ext cx="234892" cy="1754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3E61F75-21D3-993F-52AC-4F66E1A65273}"/>
              </a:ext>
            </a:extLst>
          </p:cNvPr>
          <p:cNvSpPr/>
          <p:nvPr/>
        </p:nvSpPr>
        <p:spPr>
          <a:xfrm>
            <a:off x="8640661" y="4311941"/>
            <a:ext cx="226502" cy="192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FAB6B58-EAE3-005E-A7DD-0759B4AF931F}"/>
              </a:ext>
            </a:extLst>
          </p:cNvPr>
          <p:cNvSpPr/>
          <p:nvPr/>
        </p:nvSpPr>
        <p:spPr>
          <a:xfrm>
            <a:off x="9555060" y="4553688"/>
            <a:ext cx="285225" cy="192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51F5D462-C406-67DA-3F44-E3DBB2ACC853}"/>
              </a:ext>
            </a:extLst>
          </p:cNvPr>
          <p:cNvSpPr/>
          <p:nvPr/>
        </p:nvSpPr>
        <p:spPr>
          <a:xfrm>
            <a:off x="8753912" y="5164428"/>
            <a:ext cx="293615" cy="19294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699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3600" dirty="0"/>
              <a:t>Våre ambisjoner for det nye fengselet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000" b="1" dirty="0"/>
              <a:t>Målet:</a:t>
            </a:r>
          </a:p>
          <a:p>
            <a:pPr marL="0" indent="0">
              <a:buNone/>
            </a:pPr>
            <a:r>
              <a:rPr lang="nb-NO" sz="1800" dirty="0"/>
              <a:t>Vi skal bygge det beste fengslet for våre innsatte der samarbeid om opplæring, meningsfylte aktiviteter og rehabilitering står i sentrum.</a:t>
            </a:r>
            <a:endParaRPr lang="nb-NO" sz="2000" dirty="0"/>
          </a:p>
          <a:p>
            <a:pPr marL="0" indent="0">
              <a:buNone/>
            </a:pPr>
            <a:r>
              <a:rPr lang="nb-NO" sz="2000" b="1" dirty="0"/>
              <a:t>Midler</a:t>
            </a:r>
            <a:r>
              <a:rPr lang="nb-NO" sz="2000" dirty="0"/>
              <a:t>: </a:t>
            </a:r>
          </a:p>
          <a:p>
            <a:pPr marL="0" indent="0">
              <a:buNone/>
            </a:pPr>
            <a:r>
              <a:rPr lang="nb-NO" sz="1800" dirty="0"/>
              <a:t>Motiverte og kompetente ansatte</a:t>
            </a:r>
          </a:p>
          <a:p>
            <a:pPr marL="0" indent="0">
              <a:buNone/>
            </a:pPr>
            <a:r>
              <a:rPr lang="nb-NO" sz="1800" dirty="0"/>
              <a:t>Opplæring til alle innsatte som ønsker det</a:t>
            </a:r>
          </a:p>
          <a:p>
            <a:pPr marL="0" indent="0">
              <a:buNone/>
            </a:pPr>
            <a:r>
              <a:rPr lang="nb-NO" sz="1800" dirty="0"/>
              <a:t>En </a:t>
            </a:r>
            <a:r>
              <a:rPr lang="nb-NO" sz="1800" b="1" dirty="0"/>
              <a:t>fremtidsrettet og moderne IKT-løsning</a:t>
            </a:r>
          </a:p>
          <a:p>
            <a:pPr marL="0" indent="0">
              <a:buNone/>
            </a:pPr>
            <a:r>
              <a:rPr lang="nb-NO" sz="1800" dirty="0"/>
              <a:t>Samhandling med kriminalomsorgen, DFS, Stasforvalteren i </a:t>
            </a:r>
            <a:r>
              <a:rPr lang="nb-NO" sz="1800" dirty="0" err="1"/>
              <a:t>Vestland</a:t>
            </a:r>
            <a:r>
              <a:rPr lang="nb-NO" sz="1800" dirty="0"/>
              <a:t> og andre aktører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  </a:t>
            </a:r>
          </a:p>
        </p:txBody>
      </p:sp>
      <p:pic>
        <p:nvPicPr>
          <p:cNvPr id="7" name="Plassholder for innhold 6" descr="Et bilde som inneholder tekst, brev&#10;&#10;Automatisk generert beskrivelse">
            <a:extLst>
              <a:ext uri="{FF2B5EF4-FFF2-40B4-BE49-F238E27FC236}">
                <a16:creationId xmlns:a16="http://schemas.microsoft.com/office/drawing/2014/main" id="{89061CFE-8E38-262C-7962-E40EAF20D6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7163" y="1841500"/>
            <a:ext cx="4857750" cy="3643312"/>
          </a:xfrm>
        </p:spPr>
      </p:pic>
    </p:spTree>
    <p:extLst>
      <p:ext uri="{BB962C8B-B14F-4D97-AF65-F5344CB8AC3E}">
        <p14:creationId xmlns:p14="http://schemas.microsoft.com/office/powerpoint/2010/main" val="67327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F678FC-2545-4D79-9786-35403D519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September 2020 - Vi er nå klare til start !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7B2670DC-2147-23C2-9247-743F09F5C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73236" y="1412875"/>
            <a:ext cx="4147127" cy="44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57B7ECD5-9192-4D3B-87E6-87CD03909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Agder fengsel 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781DC16-3165-4791-B7F3-D64CA790AF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nb-NO" dirty="0"/>
              <a:t>Avdeling Froland</a:t>
            </a:r>
          </a:p>
          <a:p>
            <a:pPr algn="ctr"/>
            <a:r>
              <a:rPr lang="nb-NO" dirty="0"/>
              <a:t>(Sam Eyde </a:t>
            </a:r>
            <a:r>
              <a:rPr lang="nb-NO" dirty="0" err="1"/>
              <a:t>vgs</a:t>
            </a:r>
            <a:r>
              <a:rPr lang="nb-NO" dirty="0"/>
              <a:t>)</a:t>
            </a:r>
          </a:p>
        </p:txBody>
      </p:sp>
      <p:pic>
        <p:nvPicPr>
          <p:cNvPr id="8" name="Plassholder for innhold 7" descr="Et bilde som inneholder gress, utendørs, fjell, natur&#10;&#10;Automatisk generert beskrivelse">
            <a:extLst>
              <a:ext uri="{FF2B5EF4-FFF2-40B4-BE49-F238E27FC236}">
                <a16:creationId xmlns:a16="http://schemas.microsoft.com/office/drawing/2014/main" id="{7BA446C3-2EFF-45A5-A7BC-C31962A765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00150" y="2397409"/>
            <a:ext cx="4837113" cy="3164907"/>
          </a:xfrm>
        </p:spPr>
      </p:pic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C5E79A09-BB27-40C0-AA01-5CA3B0E66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1608" y="1406194"/>
            <a:ext cx="4860640" cy="464085"/>
          </a:xfrm>
        </p:spPr>
        <p:txBody>
          <a:bodyPr/>
          <a:lstStyle/>
          <a:p>
            <a:pPr algn="ctr"/>
            <a:r>
              <a:rPr lang="nb-NO" dirty="0"/>
              <a:t>Bygg og anleggsteknikk</a:t>
            </a:r>
          </a:p>
        </p:txBody>
      </p:sp>
      <p:pic>
        <p:nvPicPr>
          <p:cNvPr id="5" name="Plassholder for innhold 4" descr="Et bilde som inneholder tekst, himmel, utendørs&#10;&#10;Automatisk generert beskrivelse">
            <a:extLst>
              <a:ext uri="{FF2B5EF4-FFF2-40B4-BE49-F238E27FC236}">
                <a16:creationId xmlns:a16="http://schemas.microsoft.com/office/drawing/2014/main" id="{8BA9D825-9326-0F3A-A1EA-8B88FCED59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511925" y="2397409"/>
            <a:ext cx="4860925" cy="3164907"/>
          </a:xfrm>
        </p:spPr>
      </p:pic>
    </p:spTree>
    <p:extLst>
      <p:ext uri="{BB962C8B-B14F-4D97-AF65-F5344CB8AC3E}">
        <p14:creationId xmlns:p14="http://schemas.microsoft.com/office/powerpoint/2010/main" val="39128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C35DBE-EBD3-7E2E-064E-AB24D72A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Agder fengsel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58622D4-DEE3-8ECB-36B7-F80177ACC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nb-NO" dirty="0"/>
              <a:t>Avdeling Mandal</a:t>
            </a:r>
          </a:p>
          <a:p>
            <a:pPr algn="ctr"/>
            <a:r>
              <a:rPr lang="nb-NO" dirty="0"/>
              <a:t>(Mandal </a:t>
            </a:r>
            <a:r>
              <a:rPr lang="nb-NO" dirty="0" err="1"/>
              <a:t>vgs</a:t>
            </a:r>
            <a:r>
              <a:rPr lang="nb-NO" dirty="0"/>
              <a:t>)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E70B3564-FF06-F9EE-B0E9-480BDB6066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00150" y="2406892"/>
            <a:ext cx="4837113" cy="3145941"/>
          </a:xfrm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C7A55F2-44C4-0477-DFE3-846170804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nb-NO" dirty="0"/>
              <a:t>Restaurant og matfag</a:t>
            </a:r>
          </a:p>
        </p:txBody>
      </p:sp>
      <p:pic>
        <p:nvPicPr>
          <p:cNvPr id="11" name="Plassholder for innhold 10" descr="Et bilde som inneholder tekst, gulv, innendørs, rom&#10;&#10;Automatisk generert beskrivelse">
            <a:extLst>
              <a:ext uri="{FF2B5EF4-FFF2-40B4-BE49-F238E27FC236}">
                <a16:creationId xmlns:a16="http://schemas.microsoft.com/office/drawing/2014/main" id="{367CA100-B128-364F-8961-6E1D8A95B50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511925" y="2406892"/>
            <a:ext cx="4860925" cy="3145941"/>
          </a:xfrm>
        </p:spPr>
      </p:pic>
    </p:spTree>
    <p:extLst>
      <p:ext uri="{BB962C8B-B14F-4D97-AF65-F5344CB8AC3E}">
        <p14:creationId xmlns:p14="http://schemas.microsoft.com/office/powerpoint/2010/main" val="22827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D9EBCF-EB57-9CC1-111F-9FE3F59B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Agder fengsel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C40FDF0-FAA6-0BB0-0725-F7EA670D2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nb-NO" dirty="0"/>
              <a:t>Avdeling Evje</a:t>
            </a:r>
          </a:p>
          <a:p>
            <a:pPr algn="ctr"/>
            <a:r>
              <a:rPr lang="nb-NO" dirty="0"/>
              <a:t>(Setesdal </a:t>
            </a:r>
            <a:r>
              <a:rPr lang="nb-NO" dirty="0" err="1"/>
              <a:t>vgs</a:t>
            </a:r>
            <a:r>
              <a:rPr lang="nb-NO" dirty="0"/>
              <a:t>)</a:t>
            </a: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5E1E1697-6F75-711D-03E1-C9920B1E47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00150" y="2327809"/>
            <a:ext cx="4837113" cy="3474899"/>
          </a:xfrm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F71F272-BAEE-D433-AF85-A31EB8325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nb-NO" dirty="0"/>
              <a:t>Helse og oppvekstfag - Hudpleie</a:t>
            </a:r>
          </a:p>
        </p:txBody>
      </p:sp>
      <p:pic>
        <p:nvPicPr>
          <p:cNvPr id="8" name="Plassholder for innhold 7" descr="Et bilde som inneholder innendørs, vegg, gulv, rom">
            <a:extLst>
              <a:ext uri="{FF2B5EF4-FFF2-40B4-BE49-F238E27FC236}">
                <a16:creationId xmlns:a16="http://schemas.microsoft.com/office/drawing/2014/main" id="{7B1EA74F-3843-EF6B-309D-F5E1271B9FC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494462" y="2157016"/>
            <a:ext cx="4860925" cy="3645693"/>
          </a:xfrm>
        </p:spPr>
      </p:pic>
    </p:spTree>
    <p:extLst>
      <p:ext uri="{BB962C8B-B14F-4D97-AF65-F5344CB8AC3E}">
        <p14:creationId xmlns:p14="http://schemas.microsoft.com/office/powerpoint/2010/main" val="47378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744788-D715-49B3-C1C4-795159C1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Oppfølgingsklassen i Kristiansand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C874895-609B-8E96-6B91-17C751867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200" dirty="0"/>
              <a:t>Lokaler sentralt i Kristiansand</a:t>
            </a:r>
          </a:p>
        </p:txBody>
      </p:sp>
      <p:pic>
        <p:nvPicPr>
          <p:cNvPr id="8" name="Plassholder for innhold 7" descr="Et bilde som inneholder tekst, innendørs, tak, appelsin&#10;&#10;Automatisk generert beskrivelse">
            <a:extLst>
              <a:ext uri="{FF2B5EF4-FFF2-40B4-BE49-F238E27FC236}">
                <a16:creationId xmlns:a16="http://schemas.microsoft.com/office/drawing/2014/main" id="{B652B517-DC03-0615-6F47-7AEAA4CAD8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00150" y="2174875"/>
            <a:ext cx="4837113" cy="3627834"/>
          </a:xfr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937FC49-8CCD-9353-BB36-A21583713D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nb-NO" dirty="0"/>
              <a:t>Fellesrom</a:t>
            </a:r>
          </a:p>
        </p:txBody>
      </p:sp>
      <p:pic>
        <p:nvPicPr>
          <p:cNvPr id="10" name="Plassholder for innhold 9" descr="Et bilde som inneholder gulv, innendørs, tak, rom&#10;&#10;Automatisk generert beskrivelse">
            <a:extLst>
              <a:ext uri="{FF2B5EF4-FFF2-40B4-BE49-F238E27FC236}">
                <a16:creationId xmlns:a16="http://schemas.microsoft.com/office/drawing/2014/main" id="{F70F5D0A-3CE9-E553-F72D-27D337AC28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511925" y="2157016"/>
            <a:ext cx="4860925" cy="3645693"/>
          </a:xfrm>
        </p:spPr>
      </p:pic>
    </p:spTree>
    <p:extLst>
      <p:ext uri="{BB962C8B-B14F-4D97-AF65-F5344CB8AC3E}">
        <p14:creationId xmlns:p14="http://schemas.microsoft.com/office/powerpoint/2010/main" val="21893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131A20-6CBB-4613-8E08-8CC058F45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Plan for opplæring i kriminalomsorgen i Agder 2022-2025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C85CE9-AFD4-4DF5-8386-6CE8354B325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pPr marL="0" indent="0" algn="l" rtl="0" fontAlgn="base">
              <a:buNone/>
            </a:pPr>
            <a:endParaRPr lang="nb-NO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0" indent="0" algn="ctr" rtl="0" fontAlgn="base">
              <a:buNone/>
            </a:pPr>
            <a:r>
              <a:rPr lang="nb-NO" sz="2800" b="1" dirty="0">
                <a:solidFill>
                  <a:srgbClr val="000000"/>
                </a:solidFill>
                <a:latin typeface="Arial" panose="020B0604020202020204" pitchFamily="34" charset="0"/>
              </a:rPr>
              <a:t>Satsingsområder</a:t>
            </a:r>
          </a:p>
          <a:p>
            <a:pPr marL="0" indent="0" algn="l" rtl="0" fontAlgn="base">
              <a:buNone/>
            </a:pPr>
            <a:endParaRPr lang="nb-NO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457200" indent="-457200" algn="l" rtl="0" fontAlgn="base">
              <a:buFont typeface="+mj-lt"/>
              <a:buAutoNum type="arabicPeriod"/>
            </a:pPr>
            <a:r>
              <a:rPr lang="nb-N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Tverrfaglig samarbeid og sikring av overganger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457200" indent="-457200" algn="l" rtl="0" fontAlgn="base">
              <a:buFont typeface="+mj-lt"/>
              <a:buAutoNum type="arabicPeriod"/>
            </a:pPr>
            <a:r>
              <a:rPr lang="nb-N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Helhetlig karriereveiledning, likeverdig opplæringstilbud og ens dokumentasjon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457200" indent="-457200" algn="l" rtl="0" fontAlgn="base">
              <a:buFont typeface="+mj-lt"/>
              <a:buAutoNum type="arabicPeriod"/>
            </a:pPr>
            <a:r>
              <a:rPr lang="nb-N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Fag- og yrkesopplæring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457200" indent="-457200" algn="l" rtl="0" fontAlgn="base">
              <a:buFont typeface="+mj-lt"/>
              <a:buAutoNum type="arabicPeriod"/>
            </a:pPr>
            <a:r>
              <a:rPr lang="nb-N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Digital satsing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​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</a:p>
          <a:p>
            <a:pPr marL="457200" indent="-457200" algn="l" rtl="0" fontAlgn="base">
              <a:buFont typeface="+mj-lt"/>
              <a:buAutoNum type="arabicPeriod"/>
            </a:pPr>
            <a:r>
              <a:rPr lang="nb-NO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Kompetanseheving og årsplanlegging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13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gder fylkeskommune PowerPointmal 16:9">
  <a:themeElements>
    <a:clrScheme name="Agder fylkeskommune 2">
      <a:dk1>
        <a:srgbClr val="000000"/>
      </a:dk1>
      <a:lt1>
        <a:srgbClr val="FFFFFF"/>
      </a:lt1>
      <a:dk2>
        <a:srgbClr val="5B4D46"/>
      </a:dk2>
      <a:lt2>
        <a:srgbClr val="ECEAE6"/>
      </a:lt2>
      <a:accent1>
        <a:srgbClr val="DF1F1D"/>
      </a:accent1>
      <a:accent2>
        <a:srgbClr val="342C86"/>
      </a:accent2>
      <a:accent3>
        <a:srgbClr val="00A9DA"/>
      </a:accent3>
      <a:accent4>
        <a:srgbClr val="FAC800"/>
      </a:accent4>
      <a:accent5>
        <a:srgbClr val="00695A"/>
      </a:accent5>
      <a:accent6>
        <a:srgbClr val="CDD500"/>
      </a:accent6>
      <a:hlink>
        <a:srgbClr val="9F3A14"/>
      </a:hlink>
      <a:folHlink>
        <a:srgbClr val="E01F1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l powerpoint_Agder fylkeskommune V1" id="{7A9B48FA-C2C4-4C0B-8B9A-87FA183985C7}" vid="{F34505B9-8C1F-445E-8612-14AC7B5718C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Agder fylkeskommune">
      <a:dk1>
        <a:srgbClr val="000000"/>
      </a:dk1>
      <a:lt1>
        <a:srgbClr val="FFFFFF"/>
      </a:lt1>
      <a:dk2>
        <a:srgbClr val="5B4E47"/>
      </a:dk2>
      <a:lt2>
        <a:srgbClr val="ECEAE6"/>
      </a:lt2>
      <a:accent1>
        <a:srgbClr val="DF1F1D"/>
      </a:accent1>
      <a:accent2>
        <a:srgbClr val="342C86"/>
      </a:accent2>
      <a:accent3>
        <a:srgbClr val="00A9DA"/>
      </a:accent3>
      <a:accent4>
        <a:srgbClr val="FAC800"/>
      </a:accent4>
      <a:accent5>
        <a:srgbClr val="00695A"/>
      </a:accent5>
      <a:accent6>
        <a:srgbClr val="CDD500"/>
      </a:accent6>
      <a:hlink>
        <a:srgbClr val="9F3A14"/>
      </a:hlink>
      <a:folHlink>
        <a:srgbClr val="E01F1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F9E48E2D17CF140820C79DBAEC12997" ma:contentTypeVersion="6" ma:contentTypeDescription="Opprett et nytt dokument." ma:contentTypeScope="" ma:versionID="fb083c0ec04bc0671c4d21eba9d76717">
  <xsd:schema xmlns:xsd="http://www.w3.org/2001/XMLSchema" xmlns:xs="http://www.w3.org/2001/XMLSchema" xmlns:p="http://schemas.microsoft.com/office/2006/metadata/properties" xmlns:ns2="e3e21a5c-3693-4d4b-9a3a-338a7bdf4d6a" xmlns:ns3="1ee02da4-c22f-4d31-beef-0c54a21d0888" targetNamespace="http://schemas.microsoft.com/office/2006/metadata/properties" ma:root="true" ma:fieldsID="7759eb7f4975554d860ab999c998d9dc" ns2:_="" ns3:_="">
    <xsd:import namespace="e3e21a5c-3693-4d4b-9a3a-338a7bdf4d6a"/>
    <xsd:import namespace="1ee02da4-c22f-4d31-beef-0c54a21d08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21a5c-3693-4d4b-9a3a-338a7bdf4d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02da4-c22f-4d31-beef-0c54a21d088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DC67CA-AF9C-4261-A657-EA15A0D293A1}"/>
</file>

<file path=customXml/itemProps2.xml><?xml version="1.0" encoding="utf-8"?>
<ds:datastoreItem xmlns:ds="http://schemas.openxmlformats.org/officeDocument/2006/customXml" ds:itemID="{B95F4841-5971-421D-9A2F-1B2603303DC6}"/>
</file>

<file path=customXml/itemProps3.xml><?xml version="1.0" encoding="utf-8"?>
<ds:datastoreItem xmlns:ds="http://schemas.openxmlformats.org/officeDocument/2006/customXml" ds:itemID="{AEADD5D7-880E-4291-BE98-8DF98F9C98FB}"/>
</file>

<file path=docProps/app.xml><?xml version="1.0" encoding="utf-8"?>
<Properties xmlns="http://schemas.openxmlformats.org/officeDocument/2006/extended-properties" xmlns:vt="http://schemas.openxmlformats.org/officeDocument/2006/docPropsVTypes">
  <Template>AgderFK_Mal PP_Agder fylkeskommune_V1</Template>
  <TotalTime>0</TotalTime>
  <Words>864</Words>
  <Application>Microsoft Office PowerPoint</Application>
  <PresentationFormat>Widescreen</PresentationFormat>
  <Paragraphs>118</Paragraphs>
  <Slides>10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4" baseType="lpstr">
      <vt:lpstr>Arial</vt:lpstr>
      <vt:lpstr>Calibri</vt:lpstr>
      <vt:lpstr>Segoe UI</vt:lpstr>
      <vt:lpstr>Agder fylkeskommune PowerPointmal 16:9</vt:lpstr>
      <vt:lpstr>Opplæring i Kriminalomsorgen i Agder fylkeskommune</vt:lpstr>
      <vt:lpstr>Opplæring innenfor Kriminalomsorgen i Agder fk</vt:lpstr>
      <vt:lpstr>Våre ambisjoner for det nye fengselet</vt:lpstr>
      <vt:lpstr>September 2020 - Vi er nå klare til start !</vt:lpstr>
      <vt:lpstr>Agder fengsel </vt:lpstr>
      <vt:lpstr>Agder fengsel</vt:lpstr>
      <vt:lpstr>Agder fengsel</vt:lpstr>
      <vt:lpstr>Oppfølgingsklassen i Kristiansand</vt:lpstr>
      <vt:lpstr>Plan for opplæring i kriminalomsorgen i Agder 2022-2025</vt:lpstr>
      <vt:lpstr>Takk for oppmerksomheten!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Agder fengsel</dc:title>
  <dc:creator>Lorentzen, Marianne K</dc:creator>
  <cp:lastModifiedBy>Lorentzen, Marianne K</cp:lastModifiedBy>
  <cp:revision>4</cp:revision>
  <cp:lastPrinted>2023-04-24T13:47:40Z</cp:lastPrinted>
  <dcterms:created xsi:type="dcterms:W3CDTF">2023-04-12T07:09:17Z</dcterms:created>
  <dcterms:modified xsi:type="dcterms:W3CDTF">2023-04-24T14:13:21Z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0x0101000F9E48E2D17CF140820C79DBAEC12997</vt:lpwstr>
  </property>
</Properties>
</file>