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95" r:id="rId1"/>
    <p:sldMasterId id="2147484308" r:id="rId2"/>
  </p:sldMasterIdLst>
  <p:notesMasterIdLst>
    <p:notesMasterId r:id="rId35"/>
  </p:notesMasterIdLst>
  <p:handoutMasterIdLst>
    <p:handoutMasterId r:id="rId36"/>
  </p:handoutMasterIdLst>
  <p:sldIdLst>
    <p:sldId id="544" r:id="rId3"/>
    <p:sldId id="454" r:id="rId4"/>
    <p:sldId id="366" r:id="rId5"/>
    <p:sldId id="453" r:id="rId6"/>
    <p:sldId id="573" r:id="rId7"/>
    <p:sldId id="291" r:id="rId8"/>
    <p:sldId id="405" r:id="rId9"/>
    <p:sldId id="587" r:id="rId10"/>
    <p:sldId id="566" r:id="rId11"/>
    <p:sldId id="449" r:id="rId12"/>
    <p:sldId id="450" r:id="rId13"/>
    <p:sldId id="458" r:id="rId14"/>
    <p:sldId id="459" r:id="rId15"/>
    <p:sldId id="586" r:id="rId16"/>
    <p:sldId id="455" r:id="rId17"/>
    <p:sldId id="426" r:id="rId18"/>
    <p:sldId id="565" r:id="rId19"/>
    <p:sldId id="574" r:id="rId20"/>
    <p:sldId id="575" r:id="rId21"/>
    <p:sldId id="576" r:id="rId22"/>
    <p:sldId id="568" r:id="rId23"/>
    <p:sldId id="569" r:id="rId24"/>
    <p:sldId id="570" r:id="rId25"/>
    <p:sldId id="579" r:id="rId26"/>
    <p:sldId id="581" r:id="rId27"/>
    <p:sldId id="582" r:id="rId28"/>
    <p:sldId id="583" r:id="rId29"/>
    <p:sldId id="584" r:id="rId30"/>
    <p:sldId id="585" r:id="rId31"/>
    <p:sldId id="580" r:id="rId32"/>
    <p:sldId id="376" r:id="rId33"/>
    <p:sldId id="567" r:id="rId34"/>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5B"/>
    <a:srgbClr val="F3F3F3"/>
    <a:srgbClr val="0021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25" autoAdjust="0"/>
    <p:restoredTop sz="88927" autoAdjust="0"/>
  </p:normalViewPr>
  <p:slideViewPr>
    <p:cSldViewPr snapToGrid="0" snapToObjects="1">
      <p:cViewPr varScale="1">
        <p:scale>
          <a:sx n="79" d="100"/>
          <a:sy n="79" d="100"/>
        </p:scale>
        <p:origin x="684" y="3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9" d="100"/>
          <a:sy n="89" d="100"/>
        </p:scale>
        <p:origin x="-307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37C0F7-0704-4E4D-B2D5-3A2B9096945A}" type="datetimeFigureOut">
              <a:rPr lang="nb-NO" smtClean="0"/>
              <a:t>25.04.2023</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1924090-B2FC-4154-96D2-7288F5E2DEE9}" type="slidenum">
              <a:rPr lang="nb-NO" smtClean="0"/>
              <a:t>‹#›</a:t>
            </a:fld>
            <a:endParaRPr lang="nb-NO"/>
          </a:p>
        </p:txBody>
      </p:sp>
    </p:spTree>
    <p:extLst>
      <p:ext uri="{BB962C8B-B14F-4D97-AF65-F5344CB8AC3E}">
        <p14:creationId xmlns:p14="http://schemas.microsoft.com/office/powerpoint/2010/main" val="1997107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796F96-65FC-4A63-85D2-FFB0AC373419}" type="datetimeFigureOut">
              <a:rPr lang="nb-NO" smtClean="0"/>
              <a:t>25.04.2023</a:t>
            </a:fld>
            <a:endParaRPr lang="nb-NO" dirty="0"/>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F79256-1F5A-4B79-9EDF-C044C6F71C42}" type="slidenum">
              <a:rPr lang="nb-NO" smtClean="0"/>
              <a:t>‹#›</a:t>
            </a:fld>
            <a:endParaRPr lang="nb-NO" dirty="0"/>
          </a:p>
        </p:txBody>
      </p:sp>
    </p:spTree>
    <p:extLst>
      <p:ext uri="{BB962C8B-B14F-4D97-AF65-F5344CB8AC3E}">
        <p14:creationId xmlns:p14="http://schemas.microsoft.com/office/powerpoint/2010/main" val="530763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kk.no/underholdning/sammenligner-norsk-fengsel-med-spa-resort/72958037"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ntnu.no/concept/halden-fengse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kk.no/underholdning/sammenligner-norsk-fengsel-med-spa-resort/72958037"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ntnu.no/concept/halden-fengse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287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751396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29448228a1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29448228a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441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29448228a1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29448228a1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2597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27d26fe9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27d26fe9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747474"/>
                </a:solidFill>
                <a:highlight>
                  <a:srgbClr val="FFFFFF"/>
                </a:highlight>
              </a:rPr>
              <a:t>Halden fengsel er et av Norges største fengsler </a:t>
            </a:r>
            <a:r>
              <a:rPr lang="en" sz="1200">
                <a:solidFill>
                  <a:srgbClr val="202124"/>
                </a:solidFill>
                <a:highlight>
                  <a:srgbClr val="FFFFFF"/>
                </a:highlight>
              </a:rPr>
              <a:t>med </a:t>
            </a:r>
            <a:r>
              <a:rPr lang="en" sz="1200">
                <a:solidFill>
                  <a:srgbClr val="272833"/>
                </a:solidFill>
                <a:highlight>
                  <a:srgbClr val="FFFFFF"/>
                </a:highlight>
              </a:rPr>
              <a:t>227 lukkede plasser og 24 plasser i overgangsboligen</a:t>
            </a:r>
            <a:r>
              <a:rPr lang="en" sz="1200">
                <a:solidFill>
                  <a:srgbClr val="747474"/>
                </a:solidFill>
                <a:highlight>
                  <a:srgbClr val="FFFFFF"/>
                </a:highlight>
              </a:rPr>
              <a:t> Fengselet har høyt sikkerhetsnivå, i tillegg til en overgangsbolig, og gjennomfører varetektsfengsling og fengselsstraffer av ulike kategorier. </a:t>
            </a:r>
            <a:endParaRPr/>
          </a:p>
        </p:txBody>
      </p:sp>
    </p:spTree>
    <p:extLst>
      <p:ext uri="{BB962C8B-B14F-4D97-AF65-F5344CB8AC3E}">
        <p14:creationId xmlns:p14="http://schemas.microsoft.com/office/powerpoint/2010/main" val="1951737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29448228a1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29448228a1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6817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291f01c7d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291f01c7d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https://www.kk.no/underholdning/sammenligner-norsk-fengsel-med-spa-resort/72958037</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https://www.ntnu.no/concept/halden-fengsel</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4228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b7eb896e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fb7eb896e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4298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27d26fe97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27d26fe97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9066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29448228a1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29448228a1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5751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291f01c7d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291f01c7d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https://www.kk.no/underholdning/sammenligner-norsk-fengsel-med-spa-resort/72958037</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https://www.ntnu.no/concept/halden-fengsel</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89595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E0F79256-1F5A-4B79-9EDF-C044C6F71C42}" type="slidenum">
              <a:rPr lang="nb-NO" smtClean="0"/>
              <a:t>2</a:t>
            </a:fld>
            <a:endParaRPr lang="nb-NO" dirty="0"/>
          </a:p>
        </p:txBody>
      </p:sp>
    </p:spTree>
    <p:extLst>
      <p:ext uri="{BB962C8B-B14F-4D97-AF65-F5344CB8AC3E}">
        <p14:creationId xmlns:p14="http://schemas.microsoft.com/office/powerpoint/2010/main" val="1241859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27d26fe97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27d26fe97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3944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29448228a1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29448228a1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3900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28d497a0d4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28d497a0d4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1111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291f01c7d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291f01c7d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119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28d497a0d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28d497a0d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F497D"/>
                </a:solidFill>
                <a:highlight>
                  <a:srgbClr val="FFFFFF"/>
                </a:highlight>
                <a:latin typeface="Calibri"/>
                <a:ea typeface="Calibri"/>
                <a:cs typeface="Calibri"/>
                <a:sym typeface="Calibri"/>
              </a:rPr>
              <a:t>Konseptet er godt: Stormberg leverer yttertøy til Halden fengsel for reparasjon, og så selges klesplaggene på nytt. Både mennesker og yttertøy får en ny sjanse gjennom samarbeidet. Samtidig får domfelte arbeidserfaring. Det er nytenkende, bærekraftig og vinn-vinn!</a:t>
            </a:r>
            <a:endParaRPr/>
          </a:p>
        </p:txBody>
      </p:sp>
    </p:spTree>
    <p:extLst>
      <p:ext uri="{BB962C8B-B14F-4D97-AF65-F5344CB8AC3E}">
        <p14:creationId xmlns:p14="http://schemas.microsoft.com/office/powerpoint/2010/main" val="935243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29448228a1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29448228a1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524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002142"/>
                </a:solidFill>
                <a:latin typeface="Roboto Black"/>
                <a:cs typeface="Roboto Black"/>
              </a:rPr>
              <a:t> </a:t>
            </a:r>
            <a:endParaRPr lang="nb-NO" dirty="0"/>
          </a:p>
          <a:p>
            <a:endParaRPr lang="nb-NO" dirty="0"/>
          </a:p>
        </p:txBody>
      </p:sp>
      <p:sp>
        <p:nvSpPr>
          <p:cNvPr id="4" name="Plassholder for lysbildenummer 3"/>
          <p:cNvSpPr>
            <a:spLocks noGrp="1"/>
          </p:cNvSpPr>
          <p:nvPr>
            <p:ph type="sldNum" sz="quarter" idx="10"/>
          </p:nvPr>
        </p:nvSpPr>
        <p:spPr>
          <a:xfrm>
            <a:off x="3884613" y="8685213"/>
            <a:ext cx="2971800" cy="457200"/>
          </a:xfrm>
          <a:prstGeom prst="rect">
            <a:avLst/>
          </a:prstGeom>
        </p:spPr>
        <p:txBody>
          <a:bodyPr/>
          <a:lstStyle/>
          <a:p>
            <a:fld id="{E0F79256-1F5A-4B79-9EDF-C044C6F71C42}" type="slidenum">
              <a:rPr lang="nb-NO" smtClean="0"/>
              <a:t>31</a:t>
            </a:fld>
            <a:endParaRPr lang="nb-NO" dirty="0"/>
          </a:p>
        </p:txBody>
      </p:sp>
    </p:spTree>
    <p:extLst>
      <p:ext uri="{BB962C8B-B14F-4D97-AF65-F5344CB8AC3E}">
        <p14:creationId xmlns:p14="http://schemas.microsoft.com/office/powerpoint/2010/main" val="3787794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23c6e2ed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f23c6e2ed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1271773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baseline="0" dirty="0"/>
          </a:p>
        </p:txBody>
      </p:sp>
      <p:sp>
        <p:nvSpPr>
          <p:cNvPr id="4" name="Slide Number Placeholder 3"/>
          <p:cNvSpPr>
            <a:spLocks noGrp="1"/>
          </p:cNvSpPr>
          <p:nvPr>
            <p:ph type="sldNum" sz="quarter" idx="10"/>
          </p:nvPr>
        </p:nvSpPr>
        <p:spPr/>
        <p:txBody>
          <a:bodyPr/>
          <a:lstStyle/>
          <a:p>
            <a:fld id="{E0F79256-1F5A-4B79-9EDF-C044C6F71C42}" type="slidenum">
              <a:rPr lang="nb-NO" smtClean="0"/>
              <a:t>3</a:t>
            </a:fld>
            <a:endParaRPr lang="nb-NO" dirty="0"/>
          </a:p>
        </p:txBody>
      </p:sp>
    </p:spTree>
    <p:extLst>
      <p:ext uri="{BB962C8B-B14F-4D97-AF65-F5344CB8AC3E}">
        <p14:creationId xmlns:p14="http://schemas.microsoft.com/office/powerpoint/2010/main" val="225029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E0F79256-1F5A-4B79-9EDF-C044C6F71C42}" type="slidenum">
              <a:rPr lang="nb-NO" smtClean="0"/>
              <a:t>4</a:t>
            </a:fld>
            <a:endParaRPr lang="nb-NO" dirty="0"/>
          </a:p>
        </p:txBody>
      </p:sp>
    </p:spTree>
    <p:extLst>
      <p:ext uri="{BB962C8B-B14F-4D97-AF65-F5344CB8AC3E}">
        <p14:creationId xmlns:p14="http://schemas.microsoft.com/office/powerpoint/2010/main" val="3834331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ee021ef969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ee021ef96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779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E0F79256-1F5A-4B79-9EDF-C044C6F71C42}" type="slidenum">
              <a:rPr lang="nb-NO" smtClean="0"/>
              <a:t>6</a:t>
            </a:fld>
            <a:endParaRPr lang="nb-NO" dirty="0"/>
          </a:p>
        </p:txBody>
      </p:sp>
    </p:spTree>
    <p:extLst>
      <p:ext uri="{BB962C8B-B14F-4D97-AF65-F5344CB8AC3E}">
        <p14:creationId xmlns:p14="http://schemas.microsoft.com/office/powerpoint/2010/main" val="284832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aseline="0" dirty="0"/>
          </a:p>
        </p:txBody>
      </p:sp>
      <p:sp>
        <p:nvSpPr>
          <p:cNvPr id="4" name="Plassholder for lysbildenummer 3"/>
          <p:cNvSpPr>
            <a:spLocks noGrp="1"/>
          </p:cNvSpPr>
          <p:nvPr>
            <p:ph type="sldNum" sz="quarter" idx="10"/>
          </p:nvPr>
        </p:nvSpPr>
        <p:spPr/>
        <p:txBody>
          <a:bodyPr/>
          <a:lstStyle/>
          <a:p>
            <a:fld id="{E0F79256-1F5A-4B79-9EDF-C044C6F71C42}" type="slidenum">
              <a:rPr lang="nb-NO" smtClean="0"/>
              <a:t>7</a:t>
            </a:fld>
            <a:endParaRPr lang="nb-NO" dirty="0"/>
          </a:p>
        </p:txBody>
      </p:sp>
    </p:spTree>
    <p:extLst>
      <p:ext uri="{BB962C8B-B14F-4D97-AF65-F5344CB8AC3E}">
        <p14:creationId xmlns:p14="http://schemas.microsoft.com/office/powerpoint/2010/main" val="3693183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Dette er Trine. Hun gikk på en alvorlig psykisk smell rett etter videregående, som førte til at hun ble innlagt på sykehus. En av de største utfordringene for Trine var å møte mennesker. Hun måtte avbryte studiene. Hun gikk til psykiatrisk behandling. Og jobb? – nei, bare tanken gjorde henne uvel.</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Bånnpunktet nådde Trine for åtte år siden. Da var hun 26 år gammel. I flere år hadde hun vært utenfor arbeidslivet. En av behandlerne hennes kom med forslaget om å prøve å jobbe litt i Stormberg-butikken, for der hadde de visst behov for folk. Trine tok mot til seg, og kontaktet butikksjefen. Hun fikk ja, og plutselig var hun i gang med arbeidspraksis. Det var ikke mye. To timer to dager i uka. Men det var en start. Angst og lav selvfølelse var store hindre for Trine i starten. Det vanskeligste var i det hele tatt å komme seg på jobb. Men der hadde behandlerne og hun en avtale. Om morgenen ringte de henne, og hvis hun trengte det, så kjørte de henne til jobben.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17739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e021ef96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e021ef96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Etter hvert gikk det lettere for Trine å komme på jobb, og hun trivdes bedre og bedre. Hun erfarte at kundene ikke gikk sin vei når de møtte henne. Hun ble tryggere, mer stabil. Snart ble arbeidstreningen utvidet fra to til tre dager, og da arbeidspraksisen gikk ut fikk hun tilbud om en 10% fast stilling. To år senere var hun i 100 prosent stilling, som butikksjef i en av Stormbergs butikker.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 løpet av fire år hadde hun altså gått veien fra å være arbeidsufør til å bli butikksjef hos Stormberg. </a:t>
            </a:r>
            <a:r>
              <a:rPr lang="en">
                <a:solidFill>
                  <a:srgbClr val="FF0000"/>
                </a:solidFill>
              </a:rPr>
              <a:t>Det er et vinn-vinn-vinn regnestykke:</a:t>
            </a:r>
            <a:endParaRPr>
              <a:solidFill>
                <a:srgbClr val="FF0000"/>
              </a:solidFill>
            </a:endParaRPr>
          </a:p>
          <a:p>
            <a:pPr marL="457200" lvl="0" indent="-298450" algn="l" rtl="0">
              <a:lnSpc>
                <a:spcPct val="115000"/>
              </a:lnSpc>
              <a:spcBef>
                <a:spcPts val="0"/>
              </a:spcBef>
              <a:spcAft>
                <a:spcPts val="0"/>
              </a:spcAft>
              <a:buClr>
                <a:srgbClr val="FF0000"/>
              </a:buClr>
              <a:buSzPts val="1100"/>
              <a:buFont typeface="Arial"/>
              <a:buChar char="●"/>
            </a:pPr>
            <a:r>
              <a:rPr lang="en">
                <a:solidFill>
                  <a:srgbClr val="FF0000"/>
                </a:solidFill>
              </a:rPr>
              <a:t>Tenk hva en slik endring gjør med et menneske. Hva det utløser av selvtillit og stolthet. </a:t>
            </a:r>
            <a:endParaRPr>
              <a:solidFill>
                <a:srgbClr val="FF0000"/>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rgbClr val="FF0000"/>
                </a:solidFill>
              </a:rPr>
              <a:t>Tenk hva Trines erfaringer og kompetanse betyr for Stormberg! Få er bedre i stand enn </a:t>
            </a:r>
            <a:r>
              <a:rPr lang="en">
                <a:solidFill>
                  <a:schemeClr val="dk1"/>
                </a:solidFill>
              </a:rPr>
              <a:t>Trine til å hjelpe ungdommer eller andre som har stått utenfor inn i arbeidstrening.</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rgbClr val="FF0000"/>
                </a:solidFill>
              </a:rPr>
              <a:t>Og tenk hva samfunnet tjener på Trines endrede livssituasjon. Fra å være en potensiell «utgiftspost» i samfunnsregnskapet som uføretrygdet, bidrar hun med skattekroner inn til fellesskapet.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Etter 7 år i Stormberg valgte Trine i år å gå videre til en ny jobb, som medarbeider i en menighet, hvor oppgaven hennes er å se ungdom; bidra til å få dem ut i jobb og bidra til å løfte selvtilliten i alt de står i. </a:t>
            </a:r>
            <a:r>
              <a:rPr lang="en">
                <a:solidFill>
                  <a:srgbClr val="FF0000"/>
                </a:solidFill>
              </a:rPr>
              <a:t>Jeg synes det er leit at hun sluttet, for Trine var en god kollega. Men jeg blir stolt av at Stormberg har hjulpet henne på vei til et sted der hun kan hjelpe enda flere. </a:t>
            </a:r>
            <a:r>
              <a:rPr lang="en">
                <a:solidFill>
                  <a:schemeClr val="dk1"/>
                </a:solidFill>
              </a:rPr>
              <a:t>Trine sine første to timer i Stormberg var steinen i vannet som satte i gang ringene, ringer som vil fortsette å sette spor og skape endring og mulighet for mange i lang tid fremover.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25% av alle som jobber i Stormberg er mennesker som har stått utenfor arbeidslivet i en lenger periode. Inkludering er noe vi ikke bare snakker om, men som vi lever hver dag i Stormberg. </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29100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22"/>
            <a:ext cx="7772400" cy="1102519"/>
          </a:xfrm>
        </p:spPr>
        <p:txBody>
          <a:bodyPr/>
          <a:lstStyle/>
          <a:p>
            <a:r>
              <a:rPr lang="nb-NO"/>
              <a:t>Klikk for å redigere tittelstil</a:t>
            </a:r>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5B4F118E-29BA-5944-9F2E-BF016D6B944F}" type="datetimeFigureOut">
              <a:rPr lang="nb-NO" smtClean="0"/>
              <a:t>25.04.2023</a:t>
            </a:fld>
            <a:endParaRPr lang="nb-NO" dirty="0"/>
          </a:p>
        </p:txBody>
      </p:sp>
      <p:sp>
        <p:nvSpPr>
          <p:cNvPr id="5" name="Plassholder for bunntekst 4"/>
          <p:cNvSpPr>
            <a:spLocks noGrp="1"/>
          </p:cNvSpPr>
          <p:nvPr>
            <p:ph type="ftr" sz="quarter" idx="11"/>
          </p:nvPr>
        </p:nvSpPr>
        <p:spPr/>
        <p:txBody>
          <a:bodyPr/>
          <a:lstStyle/>
          <a:p>
            <a:endParaRPr lang="nb-NO" dirty="0"/>
          </a:p>
        </p:txBody>
      </p:sp>
      <p:sp>
        <p:nvSpPr>
          <p:cNvPr id="6" name="Plassholder for lysbildenummer 5"/>
          <p:cNvSpPr>
            <a:spLocks noGrp="1"/>
          </p:cNvSpPr>
          <p:nvPr>
            <p:ph type="sldNum" sz="quarter" idx="12"/>
          </p:nvPr>
        </p:nvSpPr>
        <p:spPr/>
        <p:txBody>
          <a:bodyPr/>
          <a:lstStyle/>
          <a:p>
            <a:fld id="{4A59DC86-D0F0-5C49-886E-BE33C03FCCBC}" type="slidenum">
              <a:rPr lang="nb-NO" smtClean="0"/>
              <a:t>‹#›</a:t>
            </a:fld>
            <a:endParaRPr lang="nb-NO" dirty="0"/>
          </a:p>
        </p:txBody>
      </p:sp>
    </p:spTree>
    <p:extLst>
      <p:ext uri="{BB962C8B-B14F-4D97-AF65-F5344CB8AC3E}">
        <p14:creationId xmlns:p14="http://schemas.microsoft.com/office/powerpoint/2010/main" val="411670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B4F118E-29BA-5944-9F2E-BF016D6B944F}" type="datetimeFigureOut">
              <a:rPr lang="nb-NO" smtClean="0"/>
              <a:t>25.04.2023</a:t>
            </a:fld>
            <a:endParaRPr lang="nb-NO" dirty="0"/>
          </a:p>
        </p:txBody>
      </p:sp>
      <p:sp>
        <p:nvSpPr>
          <p:cNvPr id="5" name="Plassholder for bunntekst 4"/>
          <p:cNvSpPr>
            <a:spLocks noGrp="1"/>
          </p:cNvSpPr>
          <p:nvPr>
            <p:ph type="ftr" sz="quarter" idx="11"/>
          </p:nvPr>
        </p:nvSpPr>
        <p:spPr/>
        <p:txBody>
          <a:bodyPr/>
          <a:lstStyle/>
          <a:p>
            <a:endParaRPr lang="nb-NO" dirty="0"/>
          </a:p>
        </p:txBody>
      </p:sp>
      <p:sp>
        <p:nvSpPr>
          <p:cNvPr id="6" name="Plassholder for lysbildenummer 5"/>
          <p:cNvSpPr>
            <a:spLocks noGrp="1"/>
          </p:cNvSpPr>
          <p:nvPr>
            <p:ph type="sldNum" sz="quarter" idx="12"/>
          </p:nvPr>
        </p:nvSpPr>
        <p:spPr/>
        <p:txBody>
          <a:bodyPr/>
          <a:lstStyle/>
          <a:p>
            <a:fld id="{A461A973-F84E-9B44-BDEE-56824874C744}" type="slidenum">
              <a:rPr lang="nb-NO" smtClean="0"/>
              <a:t>‹#›</a:t>
            </a:fld>
            <a:endParaRPr lang="nb-NO" dirty="0"/>
          </a:p>
        </p:txBody>
      </p:sp>
    </p:spTree>
    <p:extLst>
      <p:ext uri="{BB962C8B-B14F-4D97-AF65-F5344CB8AC3E}">
        <p14:creationId xmlns:p14="http://schemas.microsoft.com/office/powerpoint/2010/main" val="3289872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80"/>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80"/>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B4F118E-29BA-5944-9F2E-BF016D6B944F}" type="datetimeFigureOut">
              <a:rPr lang="nb-NO" smtClean="0"/>
              <a:t>25.04.2023</a:t>
            </a:fld>
            <a:endParaRPr lang="nb-NO" dirty="0"/>
          </a:p>
        </p:txBody>
      </p:sp>
      <p:sp>
        <p:nvSpPr>
          <p:cNvPr id="5" name="Plassholder for bunntekst 4"/>
          <p:cNvSpPr>
            <a:spLocks noGrp="1"/>
          </p:cNvSpPr>
          <p:nvPr>
            <p:ph type="ftr" sz="quarter" idx="11"/>
          </p:nvPr>
        </p:nvSpPr>
        <p:spPr/>
        <p:txBody>
          <a:bodyPr/>
          <a:lstStyle/>
          <a:p>
            <a:endParaRPr lang="nb-NO" dirty="0"/>
          </a:p>
        </p:txBody>
      </p:sp>
      <p:sp>
        <p:nvSpPr>
          <p:cNvPr id="6" name="Plassholder for lysbildenummer 5"/>
          <p:cNvSpPr>
            <a:spLocks noGrp="1"/>
          </p:cNvSpPr>
          <p:nvPr>
            <p:ph type="sldNum" sz="quarter" idx="12"/>
          </p:nvPr>
        </p:nvSpPr>
        <p:spPr/>
        <p:txBody>
          <a:bodyPr/>
          <a:lstStyle/>
          <a:p>
            <a:fld id="{A461A973-F84E-9B44-BDEE-56824874C744}" type="slidenum">
              <a:rPr lang="nb-NO" smtClean="0"/>
              <a:t>‹#›</a:t>
            </a:fld>
            <a:endParaRPr lang="nb-NO" dirty="0"/>
          </a:p>
        </p:txBody>
      </p:sp>
    </p:spTree>
    <p:extLst>
      <p:ext uri="{BB962C8B-B14F-4D97-AF65-F5344CB8AC3E}">
        <p14:creationId xmlns:p14="http://schemas.microsoft.com/office/powerpoint/2010/main" val="3565396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08081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135830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56529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4017483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234084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60948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45926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066756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B4F118E-29BA-5944-9F2E-BF016D6B944F}" type="datetimeFigureOut">
              <a:rPr lang="nb-NO" smtClean="0"/>
              <a:t>25.04.2023</a:t>
            </a:fld>
            <a:endParaRPr lang="nb-NO" dirty="0"/>
          </a:p>
        </p:txBody>
      </p:sp>
      <p:sp>
        <p:nvSpPr>
          <p:cNvPr id="5" name="Plassholder for bunntekst 4"/>
          <p:cNvSpPr>
            <a:spLocks noGrp="1"/>
          </p:cNvSpPr>
          <p:nvPr>
            <p:ph type="ftr" sz="quarter" idx="11"/>
          </p:nvPr>
        </p:nvSpPr>
        <p:spPr/>
        <p:txBody>
          <a:bodyPr/>
          <a:lstStyle/>
          <a:p>
            <a:endParaRPr lang="nb-NO" dirty="0"/>
          </a:p>
        </p:txBody>
      </p:sp>
      <p:sp>
        <p:nvSpPr>
          <p:cNvPr id="6" name="Plassholder for lysbildenummer 5"/>
          <p:cNvSpPr>
            <a:spLocks noGrp="1"/>
          </p:cNvSpPr>
          <p:nvPr>
            <p:ph type="sldNum" sz="quarter" idx="12"/>
          </p:nvPr>
        </p:nvSpPr>
        <p:spPr/>
        <p:txBody>
          <a:bodyPr/>
          <a:lstStyle/>
          <a:p>
            <a:fld id="{A461A973-F84E-9B44-BDEE-56824874C744}" type="slidenum">
              <a:rPr lang="nb-NO" smtClean="0"/>
              <a:t>‹#›</a:t>
            </a:fld>
            <a:endParaRPr lang="nb-NO" dirty="0"/>
          </a:p>
        </p:txBody>
      </p:sp>
    </p:spTree>
    <p:extLst>
      <p:ext uri="{BB962C8B-B14F-4D97-AF65-F5344CB8AC3E}">
        <p14:creationId xmlns:p14="http://schemas.microsoft.com/office/powerpoint/2010/main" val="1681400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216005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28878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094939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43230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5B4F118E-29BA-5944-9F2E-BF016D6B944F}" type="datetimeFigureOut">
              <a:rPr lang="nb-NO" smtClean="0"/>
              <a:t>25.04.2023</a:t>
            </a:fld>
            <a:endParaRPr lang="nb-NO" dirty="0"/>
          </a:p>
        </p:txBody>
      </p:sp>
      <p:sp>
        <p:nvSpPr>
          <p:cNvPr id="5" name="Plassholder for bunntekst 4"/>
          <p:cNvSpPr>
            <a:spLocks noGrp="1"/>
          </p:cNvSpPr>
          <p:nvPr>
            <p:ph type="ftr" sz="quarter" idx="11"/>
          </p:nvPr>
        </p:nvSpPr>
        <p:spPr/>
        <p:txBody>
          <a:bodyPr/>
          <a:lstStyle/>
          <a:p>
            <a:endParaRPr lang="nb-NO" dirty="0"/>
          </a:p>
        </p:txBody>
      </p:sp>
      <p:sp>
        <p:nvSpPr>
          <p:cNvPr id="6" name="Plassholder for lysbildenummer 5"/>
          <p:cNvSpPr>
            <a:spLocks noGrp="1"/>
          </p:cNvSpPr>
          <p:nvPr>
            <p:ph type="sldNum" sz="quarter" idx="12"/>
          </p:nvPr>
        </p:nvSpPr>
        <p:spPr/>
        <p:txBody>
          <a:bodyPr/>
          <a:lstStyle/>
          <a:p>
            <a:fld id="{4A59DC86-D0F0-5C49-886E-BE33C03FCCBC}" type="slidenum">
              <a:rPr lang="nb-NO" smtClean="0"/>
              <a:t>‹#›</a:t>
            </a:fld>
            <a:endParaRPr lang="nb-NO" dirty="0"/>
          </a:p>
        </p:txBody>
      </p:sp>
    </p:spTree>
    <p:extLst>
      <p:ext uri="{BB962C8B-B14F-4D97-AF65-F5344CB8AC3E}">
        <p14:creationId xmlns:p14="http://schemas.microsoft.com/office/powerpoint/2010/main" val="1689917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5B4F118E-29BA-5944-9F2E-BF016D6B944F}" type="datetimeFigureOut">
              <a:rPr lang="nb-NO" smtClean="0"/>
              <a:t>25.04.2023</a:t>
            </a:fld>
            <a:endParaRPr lang="nb-NO" dirty="0"/>
          </a:p>
        </p:txBody>
      </p:sp>
      <p:sp>
        <p:nvSpPr>
          <p:cNvPr id="6" name="Plassholder for bunntekst 5"/>
          <p:cNvSpPr>
            <a:spLocks noGrp="1"/>
          </p:cNvSpPr>
          <p:nvPr>
            <p:ph type="ftr" sz="quarter" idx="11"/>
          </p:nvPr>
        </p:nvSpPr>
        <p:spPr/>
        <p:txBody>
          <a:bodyPr/>
          <a:lstStyle/>
          <a:p>
            <a:endParaRPr lang="nb-NO" dirty="0"/>
          </a:p>
        </p:txBody>
      </p:sp>
      <p:sp>
        <p:nvSpPr>
          <p:cNvPr id="7" name="Plassholder for lysbildenummer 6"/>
          <p:cNvSpPr>
            <a:spLocks noGrp="1"/>
          </p:cNvSpPr>
          <p:nvPr>
            <p:ph type="sldNum" sz="quarter" idx="12"/>
          </p:nvPr>
        </p:nvSpPr>
        <p:spPr/>
        <p:txBody>
          <a:bodyPr/>
          <a:lstStyle/>
          <a:p>
            <a:fld id="{A461A973-F84E-9B44-BDEE-56824874C744}" type="slidenum">
              <a:rPr lang="nb-NO" smtClean="0"/>
              <a:t>‹#›</a:t>
            </a:fld>
            <a:endParaRPr lang="nb-NO" dirty="0"/>
          </a:p>
        </p:txBody>
      </p:sp>
    </p:spTree>
    <p:extLst>
      <p:ext uri="{BB962C8B-B14F-4D97-AF65-F5344CB8AC3E}">
        <p14:creationId xmlns:p14="http://schemas.microsoft.com/office/powerpoint/2010/main" val="91544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5B4F118E-29BA-5944-9F2E-BF016D6B944F}" type="datetimeFigureOut">
              <a:rPr lang="nb-NO" smtClean="0"/>
              <a:t>25.04.2023</a:t>
            </a:fld>
            <a:endParaRPr lang="nb-NO" dirty="0"/>
          </a:p>
        </p:txBody>
      </p:sp>
      <p:sp>
        <p:nvSpPr>
          <p:cNvPr id="8" name="Plassholder for bunntekst 7"/>
          <p:cNvSpPr>
            <a:spLocks noGrp="1"/>
          </p:cNvSpPr>
          <p:nvPr>
            <p:ph type="ftr" sz="quarter" idx="11"/>
          </p:nvPr>
        </p:nvSpPr>
        <p:spPr/>
        <p:txBody>
          <a:bodyPr/>
          <a:lstStyle/>
          <a:p>
            <a:endParaRPr lang="nb-NO" dirty="0"/>
          </a:p>
        </p:txBody>
      </p:sp>
      <p:sp>
        <p:nvSpPr>
          <p:cNvPr id="9" name="Plassholder for lysbildenummer 8"/>
          <p:cNvSpPr>
            <a:spLocks noGrp="1"/>
          </p:cNvSpPr>
          <p:nvPr>
            <p:ph type="sldNum" sz="quarter" idx="12"/>
          </p:nvPr>
        </p:nvSpPr>
        <p:spPr/>
        <p:txBody>
          <a:bodyPr/>
          <a:lstStyle/>
          <a:p>
            <a:fld id="{A461A973-F84E-9B44-BDEE-56824874C744}" type="slidenum">
              <a:rPr lang="nb-NO" smtClean="0"/>
              <a:t>‹#›</a:t>
            </a:fld>
            <a:endParaRPr lang="nb-NO" dirty="0"/>
          </a:p>
        </p:txBody>
      </p:sp>
    </p:spTree>
    <p:extLst>
      <p:ext uri="{BB962C8B-B14F-4D97-AF65-F5344CB8AC3E}">
        <p14:creationId xmlns:p14="http://schemas.microsoft.com/office/powerpoint/2010/main" val="3391568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5B4F118E-29BA-5944-9F2E-BF016D6B944F}" type="datetimeFigureOut">
              <a:rPr lang="nb-NO" smtClean="0"/>
              <a:t>25.04.2023</a:t>
            </a:fld>
            <a:endParaRPr lang="nb-NO" dirty="0"/>
          </a:p>
        </p:txBody>
      </p:sp>
      <p:sp>
        <p:nvSpPr>
          <p:cNvPr id="4" name="Plassholder for bunntekst 3"/>
          <p:cNvSpPr>
            <a:spLocks noGrp="1"/>
          </p:cNvSpPr>
          <p:nvPr>
            <p:ph type="ftr" sz="quarter" idx="11"/>
          </p:nvPr>
        </p:nvSpPr>
        <p:spPr/>
        <p:txBody>
          <a:bodyPr/>
          <a:lstStyle/>
          <a:p>
            <a:endParaRPr lang="nb-NO" dirty="0"/>
          </a:p>
        </p:txBody>
      </p:sp>
      <p:sp>
        <p:nvSpPr>
          <p:cNvPr id="5" name="Plassholder for lysbildenummer 4"/>
          <p:cNvSpPr>
            <a:spLocks noGrp="1"/>
          </p:cNvSpPr>
          <p:nvPr>
            <p:ph type="sldNum" sz="quarter" idx="12"/>
          </p:nvPr>
        </p:nvSpPr>
        <p:spPr/>
        <p:txBody>
          <a:bodyPr/>
          <a:lstStyle/>
          <a:p>
            <a:fld id="{A461A973-F84E-9B44-BDEE-56824874C744}" type="slidenum">
              <a:rPr lang="nb-NO" smtClean="0"/>
              <a:t>‹#›</a:t>
            </a:fld>
            <a:endParaRPr lang="nb-NO" dirty="0"/>
          </a:p>
        </p:txBody>
      </p:sp>
    </p:spTree>
    <p:extLst>
      <p:ext uri="{BB962C8B-B14F-4D97-AF65-F5344CB8AC3E}">
        <p14:creationId xmlns:p14="http://schemas.microsoft.com/office/powerpoint/2010/main" val="213771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B4F118E-29BA-5944-9F2E-BF016D6B944F}" type="datetimeFigureOut">
              <a:rPr lang="nb-NO" smtClean="0"/>
              <a:t>25.04.2023</a:t>
            </a:fld>
            <a:endParaRPr lang="nb-NO" dirty="0"/>
          </a:p>
        </p:txBody>
      </p:sp>
      <p:sp>
        <p:nvSpPr>
          <p:cNvPr id="3" name="Plassholder for bunntekst 2"/>
          <p:cNvSpPr>
            <a:spLocks noGrp="1"/>
          </p:cNvSpPr>
          <p:nvPr>
            <p:ph type="ftr" sz="quarter" idx="11"/>
          </p:nvPr>
        </p:nvSpPr>
        <p:spPr/>
        <p:txBody>
          <a:bodyPr/>
          <a:lstStyle/>
          <a:p>
            <a:endParaRPr lang="nb-NO" dirty="0"/>
          </a:p>
        </p:txBody>
      </p:sp>
      <p:sp>
        <p:nvSpPr>
          <p:cNvPr id="4" name="Plassholder for lysbildenummer 3"/>
          <p:cNvSpPr>
            <a:spLocks noGrp="1"/>
          </p:cNvSpPr>
          <p:nvPr>
            <p:ph type="sldNum" sz="quarter" idx="12"/>
          </p:nvPr>
        </p:nvSpPr>
        <p:spPr/>
        <p:txBody>
          <a:bodyPr/>
          <a:lstStyle/>
          <a:p>
            <a:fld id="{A461A973-F84E-9B44-BDEE-56824874C744}" type="slidenum">
              <a:rPr lang="nb-NO" smtClean="0"/>
              <a:t>‹#›</a:t>
            </a:fld>
            <a:endParaRPr lang="nb-NO" dirty="0"/>
          </a:p>
        </p:txBody>
      </p:sp>
    </p:spTree>
    <p:extLst>
      <p:ext uri="{BB962C8B-B14F-4D97-AF65-F5344CB8AC3E}">
        <p14:creationId xmlns:p14="http://schemas.microsoft.com/office/powerpoint/2010/main" val="76828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7"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B4F118E-29BA-5944-9F2E-BF016D6B944F}" type="datetimeFigureOut">
              <a:rPr lang="nb-NO" smtClean="0"/>
              <a:t>25.04.2023</a:t>
            </a:fld>
            <a:endParaRPr lang="nb-NO" dirty="0"/>
          </a:p>
        </p:txBody>
      </p:sp>
      <p:sp>
        <p:nvSpPr>
          <p:cNvPr id="6" name="Plassholder for bunntekst 5"/>
          <p:cNvSpPr>
            <a:spLocks noGrp="1"/>
          </p:cNvSpPr>
          <p:nvPr>
            <p:ph type="ftr" sz="quarter" idx="11"/>
          </p:nvPr>
        </p:nvSpPr>
        <p:spPr/>
        <p:txBody>
          <a:bodyPr/>
          <a:lstStyle/>
          <a:p>
            <a:endParaRPr lang="nb-NO" dirty="0"/>
          </a:p>
        </p:txBody>
      </p:sp>
      <p:sp>
        <p:nvSpPr>
          <p:cNvPr id="7" name="Plassholder for lysbildenummer 6"/>
          <p:cNvSpPr>
            <a:spLocks noGrp="1"/>
          </p:cNvSpPr>
          <p:nvPr>
            <p:ph type="sldNum" sz="quarter" idx="12"/>
          </p:nvPr>
        </p:nvSpPr>
        <p:spPr/>
        <p:txBody>
          <a:bodyPr/>
          <a:lstStyle/>
          <a:p>
            <a:fld id="{A461A973-F84E-9B44-BDEE-56824874C744}" type="slidenum">
              <a:rPr lang="nb-NO" smtClean="0"/>
              <a:t>‹#›</a:t>
            </a:fld>
            <a:endParaRPr lang="nb-NO" dirty="0"/>
          </a:p>
        </p:txBody>
      </p:sp>
    </p:spTree>
    <p:extLst>
      <p:ext uri="{BB962C8B-B14F-4D97-AF65-F5344CB8AC3E}">
        <p14:creationId xmlns:p14="http://schemas.microsoft.com/office/powerpoint/2010/main" val="362657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1"/>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B4F118E-29BA-5944-9F2E-BF016D6B944F}" type="datetimeFigureOut">
              <a:rPr lang="nb-NO" smtClean="0"/>
              <a:t>25.04.2023</a:t>
            </a:fld>
            <a:endParaRPr lang="nb-NO" dirty="0"/>
          </a:p>
        </p:txBody>
      </p:sp>
      <p:sp>
        <p:nvSpPr>
          <p:cNvPr id="6" name="Plassholder for bunntekst 5"/>
          <p:cNvSpPr>
            <a:spLocks noGrp="1"/>
          </p:cNvSpPr>
          <p:nvPr>
            <p:ph type="ftr" sz="quarter" idx="11"/>
          </p:nvPr>
        </p:nvSpPr>
        <p:spPr/>
        <p:txBody>
          <a:bodyPr/>
          <a:lstStyle/>
          <a:p>
            <a:endParaRPr lang="nb-NO" dirty="0"/>
          </a:p>
        </p:txBody>
      </p:sp>
      <p:sp>
        <p:nvSpPr>
          <p:cNvPr id="7" name="Plassholder for lysbildenummer 6"/>
          <p:cNvSpPr>
            <a:spLocks noGrp="1"/>
          </p:cNvSpPr>
          <p:nvPr>
            <p:ph type="sldNum" sz="quarter" idx="12"/>
          </p:nvPr>
        </p:nvSpPr>
        <p:spPr/>
        <p:txBody>
          <a:bodyPr/>
          <a:lstStyle/>
          <a:p>
            <a:fld id="{A461A973-F84E-9B44-BDEE-56824874C744}" type="slidenum">
              <a:rPr lang="nb-NO" smtClean="0"/>
              <a:t>‹#›</a:t>
            </a:fld>
            <a:endParaRPr lang="nb-NO" dirty="0"/>
          </a:p>
        </p:txBody>
      </p:sp>
    </p:spTree>
    <p:extLst>
      <p:ext uri="{BB962C8B-B14F-4D97-AF65-F5344CB8AC3E}">
        <p14:creationId xmlns:p14="http://schemas.microsoft.com/office/powerpoint/2010/main" val="4248646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B4F118E-29BA-5944-9F2E-BF016D6B944F}" type="datetimeFigureOut">
              <a:rPr lang="nb-NO" smtClean="0"/>
              <a:t>25.04.2023</a:t>
            </a:fld>
            <a:endParaRPr lang="nb-NO" dirty="0"/>
          </a:p>
        </p:txBody>
      </p:sp>
      <p:sp>
        <p:nvSpPr>
          <p:cNvPr id="5" name="Plassholder for bunntekst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461A973-F84E-9B44-BDEE-56824874C744}" type="slidenum">
              <a:rPr lang="nb-NO" smtClean="0"/>
              <a:t>‹#›</a:t>
            </a:fld>
            <a:endParaRPr lang="nb-NO" dirty="0"/>
          </a:p>
        </p:txBody>
      </p:sp>
    </p:spTree>
    <p:extLst>
      <p:ext uri="{BB962C8B-B14F-4D97-AF65-F5344CB8AC3E}">
        <p14:creationId xmlns:p14="http://schemas.microsoft.com/office/powerpoint/2010/main" val="842517738"/>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1672384"/>
      </p:ext>
    </p:extLst>
  </p:cSld>
  <p:clrMap bg1="lt1" tx1="dk1" bg2="dk2"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3285" b="12468"/>
          <a:stretch/>
        </p:blipFill>
        <p:spPr>
          <a:xfrm>
            <a:off x="0" y="0"/>
            <a:ext cx="9144000" cy="5143499"/>
          </a:xfrm>
          <a:prstGeom prst="rect">
            <a:avLst/>
          </a:prstGeom>
          <a:noFill/>
          <a:ln>
            <a:noFill/>
          </a:ln>
        </p:spPr>
      </p:pic>
      <p:pic>
        <p:nvPicPr>
          <p:cNvPr id="55" name="Google Shape;55;p13"/>
          <p:cNvPicPr preferRelativeResize="0"/>
          <p:nvPr/>
        </p:nvPicPr>
        <p:blipFill>
          <a:blip r:embed="rId4">
            <a:alphaModFix/>
          </a:blip>
          <a:stretch>
            <a:fillRect/>
          </a:stretch>
        </p:blipFill>
        <p:spPr>
          <a:xfrm>
            <a:off x="1719824" y="1998450"/>
            <a:ext cx="5704350" cy="1146600"/>
          </a:xfrm>
          <a:prstGeom prst="rect">
            <a:avLst/>
          </a:prstGeom>
          <a:noFill/>
          <a:ln>
            <a:noFill/>
          </a:ln>
          <a:effectLst>
            <a:outerShdw blurRad="285750" algn="bl" rotWithShape="0">
              <a:srgbClr val="000000">
                <a:alpha val="50000"/>
              </a:srgbClr>
            </a:outerShdw>
          </a:effectLst>
        </p:spPr>
      </p:pic>
    </p:spTree>
    <p:extLst>
      <p:ext uri="{BB962C8B-B14F-4D97-AF65-F5344CB8AC3E}">
        <p14:creationId xmlns:p14="http://schemas.microsoft.com/office/powerpoint/2010/main" val="1705403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B05C565-8624-874C-8053-892AD9DDE0DF}"/>
              </a:ext>
            </a:extLst>
          </p:cNvPr>
          <p:cNvPicPr>
            <a:picLocks noChangeAspect="1"/>
          </p:cNvPicPr>
          <p:nvPr/>
        </p:nvPicPr>
        <p:blipFill>
          <a:blip r:embed="rId2"/>
          <a:stretch>
            <a:fillRect/>
          </a:stretch>
        </p:blipFill>
        <p:spPr>
          <a:xfrm>
            <a:off x="0" y="0"/>
            <a:ext cx="9144000" cy="5143500"/>
          </a:xfrm>
          <a:prstGeom prst="rect">
            <a:avLst/>
          </a:prstGeom>
        </p:spPr>
      </p:pic>
      <p:pic>
        <p:nvPicPr>
          <p:cNvPr id="3" name="Bilde 2"/>
          <p:cNvPicPr>
            <a:picLocks noChangeAspect="1"/>
          </p:cNvPicPr>
          <p:nvPr/>
        </p:nvPicPr>
        <p:blipFill>
          <a:blip r:embed="rId3"/>
          <a:stretch>
            <a:fillRect/>
          </a:stretch>
        </p:blipFill>
        <p:spPr>
          <a:xfrm>
            <a:off x="2343346" y="0"/>
            <a:ext cx="3980014" cy="5143500"/>
          </a:xfrm>
          <a:prstGeom prst="rect">
            <a:avLst/>
          </a:prstGeom>
        </p:spPr>
      </p:pic>
    </p:spTree>
    <p:extLst>
      <p:ext uri="{BB962C8B-B14F-4D97-AF65-F5344CB8AC3E}">
        <p14:creationId xmlns:p14="http://schemas.microsoft.com/office/powerpoint/2010/main" val="2676017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1547" y="522514"/>
            <a:ext cx="9145548" cy="4620986"/>
          </a:xfrm>
          <a:prstGeom prst="rect">
            <a:avLst/>
          </a:prstGeom>
        </p:spPr>
      </p:pic>
      <p:pic>
        <p:nvPicPr>
          <p:cNvPr id="4" name="Bilde 3">
            <a:extLst>
              <a:ext uri="{FF2B5EF4-FFF2-40B4-BE49-F238E27FC236}">
                <a16:creationId xmlns:a16="http://schemas.microsoft.com/office/drawing/2014/main" id="{B63FAC4C-B4AB-6DDE-89AC-4C98CEAD24BB}"/>
              </a:ext>
            </a:extLst>
          </p:cNvPr>
          <p:cNvPicPr>
            <a:picLocks noChangeAspect="1"/>
          </p:cNvPicPr>
          <p:nvPr/>
        </p:nvPicPr>
        <p:blipFill>
          <a:blip r:embed="rId3"/>
          <a:stretch>
            <a:fillRect/>
          </a:stretch>
        </p:blipFill>
        <p:spPr>
          <a:xfrm>
            <a:off x="1" y="0"/>
            <a:ext cx="9144000" cy="5143500"/>
          </a:xfrm>
          <a:prstGeom prst="rect">
            <a:avLst/>
          </a:prstGeom>
        </p:spPr>
      </p:pic>
    </p:spTree>
    <p:extLst>
      <p:ext uri="{BB962C8B-B14F-4D97-AF65-F5344CB8AC3E}">
        <p14:creationId xmlns:p14="http://schemas.microsoft.com/office/powerpoint/2010/main" val="973864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11257613" y="3222885"/>
            <a:ext cx="184731" cy="369332"/>
          </a:xfrm>
          <a:prstGeom prst="rect">
            <a:avLst/>
          </a:prstGeom>
          <a:noFill/>
        </p:spPr>
        <p:txBody>
          <a:bodyPr wrap="none" rtlCol="0">
            <a:spAutoFit/>
          </a:bodyPr>
          <a:lstStyle/>
          <a:p>
            <a:endParaRPr lang="nb-NO" dirty="0"/>
          </a:p>
        </p:txBody>
      </p:sp>
      <p:pic>
        <p:nvPicPr>
          <p:cNvPr id="4" name="Bilde 3">
            <a:extLst>
              <a:ext uri="{FF2B5EF4-FFF2-40B4-BE49-F238E27FC236}">
                <a16:creationId xmlns:a16="http://schemas.microsoft.com/office/drawing/2014/main" id="{08F4A8B2-D8F1-6D4E-9158-703AD2CBA467}"/>
              </a:ext>
            </a:extLst>
          </p:cNvPr>
          <p:cNvPicPr>
            <a:picLocks noChangeAspect="1"/>
          </p:cNvPicPr>
          <p:nvPr/>
        </p:nvPicPr>
        <p:blipFill>
          <a:blip r:embed="rId2"/>
          <a:stretch>
            <a:fillRect/>
          </a:stretch>
        </p:blipFill>
        <p:spPr>
          <a:xfrm>
            <a:off x="0" y="0"/>
            <a:ext cx="9144000" cy="5143500"/>
          </a:xfrm>
          <a:prstGeom prst="rect">
            <a:avLst/>
          </a:prstGeom>
        </p:spPr>
      </p:pic>
      <p:pic>
        <p:nvPicPr>
          <p:cNvPr id="7" name="Plassholder for innhold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3233" y="83669"/>
            <a:ext cx="5277534" cy="4976162"/>
          </a:xfrm>
        </p:spPr>
      </p:pic>
    </p:spTree>
    <p:extLst>
      <p:ext uri="{BB962C8B-B14F-4D97-AF65-F5344CB8AC3E}">
        <p14:creationId xmlns:p14="http://schemas.microsoft.com/office/powerpoint/2010/main" val="1212809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7DF6934-DB67-4646-A52F-FB47192C01DD}"/>
              </a:ext>
            </a:extLst>
          </p:cNvPr>
          <p:cNvPicPr>
            <a:picLocks noChangeAspect="1"/>
          </p:cNvPicPr>
          <p:nvPr/>
        </p:nvPicPr>
        <p:blipFill>
          <a:blip r:embed="rId3"/>
          <a:stretch>
            <a:fillRect/>
          </a:stretch>
        </p:blipFill>
        <p:spPr>
          <a:xfrm>
            <a:off x="0" y="0"/>
            <a:ext cx="9144000" cy="5143500"/>
          </a:xfrm>
          <a:prstGeom prst="rect">
            <a:avLst/>
          </a:prstGeom>
        </p:spPr>
      </p:pic>
      <p:pic>
        <p:nvPicPr>
          <p:cNvPr id="214" name="Plassholder for innhold 4" descr="Plassholder for innhold 4"/>
          <p:cNvPicPr>
            <a:picLocks noChangeAspect="1"/>
          </p:cNvPicPr>
          <p:nvPr/>
        </p:nvPicPr>
        <p:blipFill>
          <a:blip r:embed="rId4"/>
          <a:stretch>
            <a:fillRect/>
          </a:stretch>
        </p:blipFill>
        <p:spPr>
          <a:xfrm>
            <a:off x="200223" y="507268"/>
            <a:ext cx="5426441" cy="4284594"/>
          </a:xfrm>
          <a:prstGeom prst="rect">
            <a:avLst/>
          </a:prstGeom>
          <a:ln w="12700">
            <a:miter lim="400000"/>
          </a:ln>
        </p:spPr>
      </p:pic>
      <p:sp>
        <p:nvSpPr>
          <p:cNvPr id="215" name="Rektangel 5"/>
          <p:cNvSpPr/>
          <p:nvPr/>
        </p:nvSpPr>
        <p:spPr>
          <a:xfrm>
            <a:off x="4317167" y="3732550"/>
            <a:ext cx="929391" cy="734519"/>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16" name="Rektangel 6"/>
          <p:cNvSpPr txBox="1"/>
          <p:nvPr/>
        </p:nvSpPr>
        <p:spPr>
          <a:xfrm>
            <a:off x="5766394" y="624053"/>
            <a:ext cx="3237876" cy="403187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a:defRPr sz="1600" b="1">
                <a:latin typeface="Roboto"/>
                <a:ea typeface="Roboto"/>
                <a:cs typeface="Roboto"/>
                <a:sym typeface="Roboto"/>
              </a:defRPr>
            </a:pPr>
            <a:r>
              <a:rPr dirty="0">
                <a:latin typeface="+mj-lt"/>
              </a:rPr>
              <a:t>«Olsen </a:t>
            </a:r>
            <a:r>
              <a:rPr dirty="0" err="1">
                <a:latin typeface="+mj-lt"/>
              </a:rPr>
              <a:t>minner</a:t>
            </a:r>
            <a:r>
              <a:rPr dirty="0">
                <a:latin typeface="+mj-lt"/>
              </a:rPr>
              <a:t> meg om </a:t>
            </a:r>
            <a:r>
              <a:rPr dirty="0" err="1">
                <a:latin typeface="+mj-lt"/>
              </a:rPr>
              <a:t>landssvikere</a:t>
            </a:r>
            <a:r>
              <a:rPr dirty="0">
                <a:latin typeface="+mj-lt"/>
              </a:rPr>
              <a:t> under </a:t>
            </a:r>
            <a:r>
              <a:rPr dirty="0" err="1">
                <a:latin typeface="+mj-lt"/>
              </a:rPr>
              <a:t>krigen</a:t>
            </a:r>
            <a:r>
              <a:rPr dirty="0">
                <a:latin typeface="+mj-lt"/>
              </a:rPr>
              <a:t>...»</a:t>
            </a:r>
          </a:p>
          <a:p>
            <a:pPr>
              <a:defRPr sz="1600" b="1">
                <a:latin typeface="Roboto"/>
                <a:ea typeface="Roboto"/>
                <a:cs typeface="Roboto"/>
                <a:sym typeface="Roboto"/>
              </a:defRPr>
            </a:pPr>
            <a:endParaRPr dirty="0">
              <a:latin typeface="+mj-lt"/>
            </a:endParaRPr>
          </a:p>
          <a:p>
            <a:pPr>
              <a:defRPr sz="1600" b="1">
                <a:latin typeface="Roboto"/>
                <a:ea typeface="Roboto"/>
                <a:cs typeface="Roboto"/>
                <a:sym typeface="Roboto"/>
              </a:defRPr>
            </a:pPr>
            <a:r>
              <a:rPr dirty="0">
                <a:latin typeface="+mj-lt"/>
              </a:rPr>
              <a:t>«I morgen </a:t>
            </a:r>
            <a:r>
              <a:rPr dirty="0" err="1">
                <a:latin typeface="+mj-lt"/>
              </a:rPr>
              <a:t>skal</a:t>
            </a:r>
            <a:r>
              <a:rPr dirty="0">
                <a:latin typeface="+mj-lt"/>
              </a:rPr>
              <a:t> </a:t>
            </a:r>
            <a:r>
              <a:rPr dirty="0" err="1">
                <a:latin typeface="+mj-lt"/>
              </a:rPr>
              <a:t>jeg</a:t>
            </a:r>
            <a:r>
              <a:rPr dirty="0">
                <a:latin typeface="+mj-lt"/>
              </a:rPr>
              <a:t> BRENNE ALLE STORMBERG JAKKENE MINE»</a:t>
            </a:r>
          </a:p>
          <a:p>
            <a:pPr>
              <a:defRPr sz="1600" b="1">
                <a:latin typeface="Roboto"/>
                <a:ea typeface="Roboto"/>
                <a:cs typeface="Roboto"/>
                <a:sym typeface="Roboto"/>
              </a:defRPr>
            </a:pPr>
            <a:endParaRPr dirty="0">
              <a:latin typeface="+mj-lt"/>
            </a:endParaRPr>
          </a:p>
          <a:p>
            <a:pPr>
              <a:defRPr sz="1600" b="1">
                <a:latin typeface="Roboto"/>
                <a:ea typeface="Roboto"/>
                <a:cs typeface="Roboto"/>
                <a:sym typeface="Roboto"/>
              </a:defRPr>
            </a:pPr>
            <a:r>
              <a:rPr dirty="0">
                <a:latin typeface="+mj-lt"/>
              </a:rPr>
              <a:t>«</a:t>
            </a:r>
            <a:r>
              <a:rPr dirty="0" err="1">
                <a:latin typeface="+mj-lt"/>
              </a:rPr>
              <a:t>Imponernede</a:t>
            </a:r>
            <a:r>
              <a:rPr dirty="0">
                <a:latin typeface="+mj-lt"/>
              </a:rPr>
              <a:t> at </a:t>
            </a:r>
            <a:r>
              <a:rPr dirty="0" err="1">
                <a:latin typeface="+mj-lt"/>
              </a:rPr>
              <a:t>dere</a:t>
            </a:r>
            <a:r>
              <a:rPr dirty="0">
                <a:latin typeface="+mj-lt"/>
              </a:rPr>
              <a:t> </a:t>
            </a:r>
            <a:r>
              <a:rPr dirty="0" err="1">
                <a:latin typeface="+mj-lt"/>
              </a:rPr>
              <a:t>planlegger</a:t>
            </a:r>
            <a:r>
              <a:rPr dirty="0">
                <a:latin typeface="+mj-lt"/>
              </a:rPr>
              <a:t> </a:t>
            </a:r>
            <a:r>
              <a:rPr dirty="0" err="1">
                <a:latin typeface="+mj-lt"/>
              </a:rPr>
              <a:t>å</a:t>
            </a:r>
            <a:r>
              <a:rPr dirty="0">
                <a:latin typeface="+mj-lt"/>
              </a:rPr>
              <a:t> </a:t>
            </a:r>
            <a:r>
              <a:rPr dirty="0" err="1">
                <a:latin typeface="+mj-lt"/>
              </a:rPr>
              <a:t>ansette</a:t>
            </a:r>
            <a:r>
              <a:rPr dirty="0">
                <a:latin typeface="+mj-lt"/>
              </a:rPr>
              <a:t> 1 person </a:t>
            </a:r>
            <a:r>
              <a:rPr dirty="0" err="1">
                <a:latin typeface="+mj-lt"/>
              </a:rPr>
              <a:t>fra</a:t>
            </a:r>
            <a:r>
              <a:rPr dirty="0">
                <a:latin typeface="+mj-lt"/>
              </a:rPr>
              <a:t> </a:t>
            </a:r>
            <a:r>
              <a:rPr dirty="0" err="1">
                <a:latin typeface="+mj-lt"/>
              </a:rPr>
              <a:t>en</a:t>
            </a:r>
            <a:r>
              <a:rPr dirty="0">
                <a:latin typeface="+mj-lt"/>
              </a:rPr>
              <a:t> </a:t>
            </a:r>
            <a:r>
              <a:rPr dirty="0" err="1">
                <a:latin typeface="+mj-lt"/>
              </a:rPr>
              <a:t>muslimsk</a:t>
            </a:r>
            <a:r>
              <a:rPr dirty="0">
                <a:latin typeface="+mj-lt"/>
              </a:rPr>
              <a:t> </a:t>
            </a:r>
            <a:r>
              <a:rPr dirty="0" err="1">
                <a:latin typeface="+mj-lt"/>
              </a:rPr>
              <a:t>voldtektskultur</a:t>
            </a:r>
            <a:r>
              <a:rPr dirty="0">
                <a:latin typeface="+mj-lt"/>
              </a:rPr>
              <a:t> </a:t>
            </a:r>
            <a:r>
              <a:rPr dirty="0" err="1">
                <a:latin typeface="+mj-lt"/>
              </a:rPr>
              <a:t>i</a:t>
            </a:r>
            <a:r>
              <a:rPr dirty="0">
                <a:latin typeface="+mj-lt"/>
              </a:rPr>
              <a:t> </a:t>
            </a:r>
            <a:r>
              <a:rPr dirty="0" err="1">
                <a:latin typeface="+mj-lt"/>
              </a:rPr>
              <a:t>hver</a:t>
            </a:r>
            <a:r>
              <a:rPr dirty="0">
                <a:latin typeface="+mj-lt"/>
              </a:rPr>
              <a:t> </a:t>
            </a:r>
            <a:r>
              <a:rPr dirty="0" err="1">
                <a:latin typeface="+mj-lt"/>
              </a:rPr>
              <a:t>av</a:t>
            </a:r>
            <a:r>
              <a:rPr dirty="0">
                <a:latin typeface="+mj-lt"/>
              </a:rPr>
              <a:t> 53 </a:t>
            </a:r>
            <a:r>
              <a:rPr dirty="0" err="1">
                <a:latin typeface="+mj-lt"/>
              </a:rPr>
              <a:t>butikker</a:t>
            </a:r>
            <a:r>
              <a:rPr dirty="0">
                <a:latin typeface="+mj-lt"/>
              </a:rPr>
              <a:t>...»</a:t>
            </a:r>
            <a:br>
              <a:rPr dirty="0">
                <a:latin typeface="+mj-lt"/>
              </a:rPr>
            </a:br>
            <a:endParaRPr dirty="0">
              <a:latin typeface="+mj-lt"/>
            </a:endParaRPr>
          </a:p>
          <a:p>
            <a:pPr>
              <a:defRPr sz="1600" b="1">
                <a:latin typeface="Roboto"/>
                <a:ea typeface="Roboto"/>
                <a:cs typeface="Roboto"/>
                <a:sym typeface="Roboto"/>
              </a:defRPr>
            </a:pPr>
            <a:r>
              <a:rPr dirty="0">
                <a:latin typeface="+mj-lt"/>
              </a:rPr>
              <a:t>«</a:t>
            </a:r>
            <a:r>
              <a:rPr dirty="0" err="1">
                <a:latin typeface="+mj-lt"/>
              </a:rPr>
              <a:t>Jeg</a:t>
            </a:r>
            <a:r>
              <a:rPr dirty="0">
                <a:latin typeface="+mj-lt"/>
              </a:rPr>
              <a:t> </a:t>
            </a:r>
            <a:r>
              <a:rPr dirty="0" err="1">
                <a:latin typeface="+mj-lt"/>
              </a:rPr>
              <a:t>boikotter</a:t>
            </a:r>
            <a:r>
              <a:rPr dirty="0">
                <a:latin typeface="+mj-lt"/>
              </a:rPr>
              <a:t> </a:t>
            </a:r>
            <a:r>
              <a:rPr dirty="0" err="1">
                <a:latin typeface="+mj-lt"/>
              </a:rPr>
              <a:t>disse</a:t>
            </a:r>
            <a:r>
              <a:rPr dirty="0">
                <a:latin typeface="+mj-lt"/>
              </a:rPr>
              <a:t> </a:t>
            </a:r>
            <a:r>
              <a:rPr dirty="0" err="1">
                <a:latin typeface="+mj-lt"/>
              </a:rPr>
              <a:t>butikkene</a:t>
            </a:r>
            <a:r>
              <a:rPr dirty="0">
                <a:latin typeface="+mj-lt"/>
              </a:rPr>
              <a:t>, </a:t>
            </a:r>
            <a:r>
              <a:rPr dirty="0" err="1">
                <a:latin typeface="+mj-lt"/>
              </a:rPr>
              <a:t>jeg</a:t>
            </a:r>
            <a:r>
              <a:rPr dirty="0">
                <a:latin typeface="+mj-lt"/>
              </a:rPr>
              <a:t> </a:t>
            </a:r>
            <a:r>
              <a:rPr dirty="0" err="1">
                <a:latin typeface="+mj-lt"/>
              </a:rPr>
              <a:t>ønsker</a:t>
            </a:r>
            <a:r>
              <a:rPr dirty="0">
                <a:latin typeface="+mj-lt"/>
              </a:rPr>
              <a:t> </a:t>
            </a:r>
            <a:r>
              <a:rPr dirty="0" err="1">
                <a:latin typeface="+mj-lt"/>
              </a:rPr>
              <a:t>ikke</a:t>
            </a:r>
            <a:r>
              <a:rPr dirty="0">
                <a:latin typeface="+mj-lt"/>
              </a:rPr>
              <a:t> </a:t>
            </a:r>
            <a:r>
              <a:rPr dirty="0" err="1">
                <a:latin typeface="+mj-lt"/>
              </a:rPr>
              <a:t>å</a:t>
            </a:r>
            <a:r>
              <a:rPr dirty="0">
                <a:latin typeface="+mj-lt"/>
              </a:rPr>
              <a:t> </a:t>
            </a:r>
            <a:r>
              <a:rPr dirty="0" err="1">
                <a:latin typeface="+mj-lt"/>
              </a:rPr>
              <a:t>støtte</a:t>
            </a:r>
            <a:r>
              <a:rPr dirty="0">
                <a:latin typeface="+mj-lt"/>
              </a:rPr>
              <a:t> terror.»</a:t>
            </a:r>
            <a:endParaRPr dirty="0">
              <a:solidFill>
                <a:srgbClr val="FFFFFF"/>
              </a:solidFill>
              <a:latin typeface="+mj-lt"/>
            </a:endParaRPr>
          </a:p>
          <a:p>
            <a:pPr>
              <a:defRPr sz="1600">
                <a:latin typeface="Roboto"/>
                <a:ea typeface="Roboto"/>
                <a:cs typeface="Roboto"/>
                <a:sym typeface="Roboto"/>
              </a:defRPr>
            </a:pPr>
            <a:endParaRPr dirty="0">
              <a:solidFill>
                <a:srgbClr val="FFFFFF"/>
              </a:solidFill>
              <a:latin typeface="+mj-lt"/>
            </a:endParaRPr>
          </a:p>
          <a:p>
            <a:pPr>
              <a:defRPr sz="1600" b="1">
                <a:latin typeface="Roboto"/>
                <a:ea typeface="Roboto"/>
                <a:cs typeface="Roboto"/>
                <a:sym typeface="Roboto"/>
              </a:defRPr>
            </a:pPr>
            <a:r>
              <a:rPr dirty="0">
                <a:latin typeface="+mj-lt"/>
              </a:rPr>
              <a:t>«Da </a:t>
            </a:r>
            <a:r>
              <a:rPr dirty="0" err="1">
                <a:latin typeface="+mj-lt"/>
              </a:rPr>
              <a:t>har</a:t>
            </a:r>
            <a:r>
              <a:rPr dirty="0">
                <a:latin typeface="+mj-lt"/>
              </a:rPr>
              <a:t> </a:t>
            </a:r>
            <a:r>
              <a:rPr dirty="0" err="1">
                <a:latin typeface="+mj-lt"/>
              </a:rPr>
              <a:t>jeg</a:t>
            </a:r>
            <a:r>
              <a:rPr dirty="0">
                <a:latin typeface="+mj-lt"/>
              </a:rPr>
              <a:t> </a:t>
            </a:r>
            <a:r>
              <a:rPr dirty="0" err="1">
                <a:latin typeface="+mj-lt"/>
              </a:rPr>
              <a:t>handlet</a:t>
            </a:r>
            <a:r>
              <a:rPr dirty="0">
                <a:latin typeface="+mj-lt"/>
              </a:rPr>
              <a:t> Stormberg for </a:t>
            </a:r>
            <a:r>
              <a:rPr dirty="0" err="1">
                <a:latin typeface="+mj-lt"/>
              </a:rPr>
              <a:t>siste</a:t>
            </a:r>
            <a:r>
              <a:rPr dirty="0">
                <a:latin typeface="+mj-lt"/>
              </a:rPr>
              <a:t> gang.»</a:t>
            </a:r>
          </a:p>
        </p:txBody>
      </p:sp>
    </p:spTree>
    <p:extLst>
      <p:ext uri="{BB962C8B-B14F-4D97-AF65-F5344CB8AC3E}">
        <p14:creationId xmlns:p14="http://schemas.microsoft.com/office/powerpoint/2010/main" val="1289167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21" name="Google Shape;321;p5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22" name="Google Shape;322;p54"/>
          <p:cNvPicPr preferRelativeResize="0"/>
          <p:nvPr/>
        </p:nvPicPr>
        <p:blipFill>
          <a:blip r:embed="rId3">
            <a:alphaModFix/>
          </a:blip>
          <a:stretch>
            <a:fillRect/>
          </a:stretch>
        </p:blipFill>
        <p:spPr>
          <a:xfrm>
            <a:off x="0" y="-476250"/>
            <a:ext cx="9144000" cy="6096000"/>
          </a:xfrm>
          <a:prstGeom prst="rect">
            <a:avLst/>
          </a:prstGeom>
          <a:noFill/>
          <a:ln>
            <a:noFill/>
          </a:ln>
        </p:spPr>
      </p:pic>
    </p:spTree>
    <p:extLst>
      <p:ext uri="{BB962C8B-B14F-4D97-AF65-F5344CB8AC3E}">
        <p14:creationId xmlns:p14="http://schemas.microsoft.com/office/powerpoint/2010/main" val="1550977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5C36E0-5ABC-9642-A807-6B68C97B5BB0}"/>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id="{CD9EEB3A-B33D-C043-ABC4-4B55ACD04043}"/>
              </a:ext>
            </a:extLst>
          </p:cNvPr>
          <p:cNvPicPr>
            <a:picLocks noGrp="1" noChangeAspect="1"/>
          </p:cNvPicPr>
          <p:nvPr>
            <p:ph idx="1"/>
          </p:nvPr>
        </p:nvPicPr>
        <p:blipFill rotWithShape="1">
          <a:blip r:embed="rId2"/>
          <a:srcRect t="8265" b="16130"/>
          <a:stretch/>
        </p:blipFill>
        <p:spPr>
          <a:xfrm>
            <a:off x="0" y="0"/>
            <a:ext cx="9144000" cy="5143500"/>
          </a:xfrm>
        </p:spPr>
      </p:pic>
      <p:pic>
        <p:nvPicPr>
          <p:cNvPr id="8" name="Bilde 7">
            <a:extLst>
              <a:ext uri="{FF2B5EF4-FFF2-40B4-BE49-F238E27FC236}">
                <a16:creationId xmlns:a16="http://schemas.microsoft.com/office/drawing/2014/main" id="{41885BE9-AF72-524E-A208-29739A80F49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945178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ED64CC3-2DA2-B041-B334-64DDB9FBBEB4}"/>
              </a:ext>
            </a:extLst>
          </p:cNvPr>
          <p:cNvPicPr>
            <a:picLocks noChangeAspect="1"/>
          </p:cNvPicPr>
          <p:nvPr/>
        </p:nvPicPr>
        <p:blipFill>
          <a:blip r:embed="rId2"/>
          <a:stretch>
            <a:fillRect/>
          </a:stretch>
        </p:blipFill>
        <p:spPr>
          <a:xfrm>
            <a:off x="-232679" y="33455"/>
            <a:ext cx="9710111" cy="5065441"/>
          </a:xfrm>
          <a:prstGeom prst="rect">
            <a:avLst/>
          </a:prstGeom>
        </p:spPr>
      </p:pic>
    </p:spTree>
    <p:extLst>
      <p:ext uri="{BB962C8B-B14F-4D97-AF65-F5344CB8AC3E}">
        <p14:creationId xmlns:p14="http://schemas.microsoft.com/office/powerpoint/2010/main" val="1567626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18" name="Google Shape;218;p4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19" name="Google Shape;219;p40"/>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220" name="Google Shape;220;p40"/>
          <p:cNvPicPr preferRelativeResize="0"/>
          <p:nvPr/>
        </p:nvPicPr>
        <p:blipFill>
          <a:blip r:embed="rId4">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2027529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95" name="Google Shape;195;p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96" name="Google Shape;196;p37"/>
          <p:cNvPicPr preferRelativeResize="0"/>
          <p:nvPr/>
        </p:nvPicPr>
        <p:blipFill>
          <a:blip r:embed="rId3">
            <a:alphaModFix/>
          </a:blip>
          <a:stretch>
            <a:fillRect/>
          </a:stretch>
        </p:blipFill>
        <p:spPr>
          <a:xfrm>
            <a:off x="0" y="-100750"/>
            <a:ext cx="9143998" cy="5345010"/>
          </a:xfrm>
          <a:prstGeom prst="rect">
            <a:avLst/>
          </a:prstGeom>
          <a:noFill/>
          <a:ln>
            <a:noFill/>
          </a:ln>
        </p:spPr>
      </p:pic>
      <p:pic>
        <p:nvPicPr>
          <p:cNvPr id="197" name="Google Shape;197;p37"/>
          <p:cNvPicPr preferRelativeResize="0"/>
          <p:nvPr/>
        </p:nvPicPr>
        <p:blipFill>
          <a:blip r:embed="rId4">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3353040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03" name="Google Shape;203;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04" name="Google Shape;204;p38"/>
          <p:cNvPicPr preferRelativeResize="0"/>
          <p:nvPr/>
        </p:nvPicPr>
        <p:blipFill>
          <a:blip r:embed="rId3">
            <a:alphaModFix/>
          </a:blip>
          <a:stretch>
            <a:fillRect/>
          </a:stretch>
        </p:blipFill>
        <p:spPr>
          <a:xfrm>
            <a:off x="-20862" y="-68225"/>
            <a:ext cx="9185726" cy="6131500"/>
          </a:xfrm>
          <a:prstGeom prst="rect">
            <a:avLst/>
          </a:prstGeom>
          <a:noFill/>
          <a:ln>
            <a:noFill/>
          </a:ln>
        </p:spPr>
      </p:pic>
      <p:pic>
        <p:nvPicPr>
          <p:cNvPr id="205" name="Google Shape;205;p38"/>
          <p:cNvPicPr preferRelativeResize="0"/>
          <p:nvPr/>
        </p:nvPicPr>
        <p:blipFill>
          <a:blip r:embed="rId4">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4100494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3">
            <a:extLst>
              <a:ext uri="{28A0092B-C50C-407E-A947-70E740481C1C}">
                <a14:useLocalDpi xmlns:a14="http://schemas.microsoft.com/office/drawing/2010/main" val="0"/>
              </a:ext>
            </a:extLst>
          </a:blip>
          <a:srcRect l="12345" r="12772"/>
          <a:stretch/>
        </p:blipFill>
        <p:spPr>
          <a:xfrm>
            <a:off x="0" y="0"/>
            <a:ext cx="9144000" cy="5143500"/>
          </a:xfrm>
          <a:prstGeom prst="rect">
            <a:avLst/>
          </a:prstGeom>
        </p:spPr>
      </p:pic>
      <p:pic>
        <p:nvPicPr>
          <p:cNvPr id="7" name="Bilde 6">
            <a:extLst>
              <a:ext uri="{FF2B5EF4-FFF2-40B4-BE49-F238E27FC236}">
                <a16:creationId xmlns:a16="http://schemas.microsoft.com/office/drawing/2014/main" id="{002D989F-FC1B-4942-8A65-BDC1784E4FC9}"/>
              </a:ext>
            </a:extLst>
          </p:cNvPr>
          <p:cNvPicPr>
            <a:picLocks noChangeAspect="1"/>
          </p:cNvPicPr>
          <p:nvPr/>
        </p:nvPicPr>
        <p:blipFill>
          <a:blip r:embed="rId4"/>
          <a:stretch>
            <a:fillRect/>
          </a:stretch>
        </p:blipFill>
        <p:spPr>
          <a:xfrm>
            <a:off x="0" y="0"/>
            <a:ext cx="9144000" cy="5143500"/>
          </a:xfrm>
          <a:prstGeom prst="rect">
            <a:avLst/>
          </a:prstGeom>
        </p:spPr>
      </p:pic>
      <p:sp>
        <p:nvSpPr>
          <p:cNvPr id="5" name="Google Shape;91;p13">
            <a:extLst>
              <a:ext uri="{FF2B5EF4-FFF2-40B4-BE49-F238E27FC236}">
                <a16:creationId xmlns:a16="http://schemas.microsoft.com/office/drawing/2014/main" id="{EB06576D-E51E-074B-9289-18F56A4FE900}"/>
              </a:ext>
            </a:extLst>
          </p:cNvPr>
          <p:cNvSpPr txBox="1"/>
          <p:nvPr/>
        </p:nvSpPr>
        <p:spPr>
          <a:xfrm>
            <a:off x="374658" y="-247697"/>
            <a:ext cx="6793786" cy="1585429"/>
          </a:xfrm>
          <a:prstGeom prst="rect">
            <a:avLst/>
          </a:prstGeom>
          <a:noFill/>
          <a:ln>
            <a:noFill/>
          </a:ln>
          <a:effectLst>
            <a:outerShdw blurRad="50800" dist="38100" dir="27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rgbClr val="FFFFFF"/>
              </a:buClr>
              <a:buSzPts val="5346"/>
              <a:buFont typeface="Arial"/>
              <a:buNone/>
            </a:pPr>
            <a:endParaRPr lang="nb-NO" sz="3200" b="1" dirty="0">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5346"/>
              <a:buFont typeface="Arial"/>
              <a:buNone/>
            </a:pPr>
            <a:r>
              <a:rPr lang="nb-NO" sz="4400" b="1" dirty="0">
                <a:solidFill>
                  <a:srgbClr val="FFFFFF"/>
                </a:solidFill>
                <a:latin typeface="Calibri"/>
                <a:ea typeface="Calibri"/>
                <a:cs typeface="Calibri"/>
                <a:sym typeface="Calibri"/>
              </a:rPr>
              <a:t>Inkludering</a:t>
            </a:r>
          </a:p>
          <a:p>
            <a:pPr marL="0" marR="0" lvl="0" indent="0" algn="l" rtl="0">
              <a:spcBef>
                <a:spcPts val="0"/>
              </a:spcBef>
              <a:spcAft>
                <a:spcPts val="0"/>
              </a:spcAft>
              <a:buClr>
                <a:srgbClr val="FFFFFF"/>
              </a:buClr>
              <a:buSzPts val="5346"/>
              <a:buFont typeface="Arial"/>
              <a:buNone/>
            </a:pPr>
            <a:r>
              <a:rPr lang="nb-NO" sz="3200" b="1" dirty="0">
                <a:solidFill>
                  <a:srgbClr val="FFFFFF"/>
                </a:solidFill>
                <a:latin typeface="Calibri"/>
                <a:ea typeface="Calibri"/>
                <a:cs typeface="Calibri"/>
                <a:sym typeface="Calibri"/>
              </a:rPr>
              <a:t>-fra ord til handling</a:t>
            </a:r>
          </a:p>
          <a:p>
            <a:pPr marL="0" marR="0" lvl="0" indent="0" algn="l" rtl="0">
              <a:spcBef>
                <a:spcPts val="0"/>
              </a:spcBef>
              <a:spcAft>
                <a:spcPts val="0"/>
              </a:spcAft>
              <a:buClr>
                <a:srgbClr val="FFFFFF"/>
              </a:buClr>
              <a:buSzPts val="5346"/>
              <a:buFont typeface="Arial"/>
              <a:buNone/>
            </a:pPr>
            <a:endParaRPr lang="nb-NO" sz="2200" b="1" dirty="0">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5346"/>
              <a:buFont typeface="Arial"/>
              <a:buNone/>
            </a:pPr>
            <a:r>
              <a:rPr lang="nb-NO" sz="2400" b="1" dirty="0" err="1">
                <a:solidFill>
                  <a:srgbClr val="FFFFFF"/>
                </a:solidFill>
                <a:latin typeface="Calibri"/>
                <a:ea typeface="Calibri"/>
                <a:cs typeface="Calibri"/>
                <a:sym typeface="Calibri"/>
              </a:rPr>
              <a:t>Oppikrimdagene</a:t>
            </a:r>
            <a:endParaRPr lang="nb-NO" sz="2400" b="1" dirty="0">
              <a:solidFill>
                <a:srgbClr val="FFFFFF"/>
              </a:solidFill>
              <a:latin typeface="Calibri"/>
              <a:ea typeface="Calibri"/>
              <a:cs typeface="Calibri"/>
              <a:sym typeface="Calibri"/>
            </a:endParaRPr>
          </a:p>
        </p:txBody>
      </p:sp>
      <p:sp>
        <p:nvSpPr>
          <p:cNvPr id="6" name="Google Shape;92;p13"/>
          <p:cNvSpPr/>
          <p:nvPr/>
        </p:nvSpPr>
        <p:spPr>
          <a:xfrm>
            <a:off x="367769" y="2170693"/>
            <a:ext cx="3316295" cy="49356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nb-NO" sz="1400" dirty="0">
                <a:solidFill>
                  <a:schemeClr val="bg1"/>
                </a:solidFill>
                <a:latin typeface="Calibri"/>
                <a:ea typeface="Calibri"/>
                <a:cs typeface="Calibri"/>
                <a:sym typeface="Calibri"/>
              </a:rPr>
              <a:t>Steinar J. Olsen, 26</a:t>
            </a:r>
            <a:r>
              <a:rPr lang="x-none" sz="1400" b="0" i="0" u="none" strike="noStrike" cap="none" dirty="0">
                <a:solidFill>
                  <a:schemeClr val="bg1"/>
                </a:solidFill>
                <a:latin typeface="Calibri"/>
                <a:ea typeface="Calibri"/>
                <a:cs typeface="Calibri"/>
                <a:sym typeface="Calibri"/>
              </a:rPr>
              <a:t>. </a:t>
            </a:r>
            <a:r>
              <a:rPr lang="nb-NO" sz="1400" dirty="0">
                <a:solidFill>
                  <a:schemeClr val="bg1"/>
                </a:solidFill>
                <a:latin typeface="Calibri"/>
                <a:ea typeface="Calibri"/>
                <a:cs typeface="Calibri"/>
                <a:sym typeface="Calibri"/>
              </a:rPr>
              <a:t>april</a:t>
            </a:r>
            <a:r>
              <a:rPr lang="x-none" sz="1400" b="0" i="0" u="none" strike="noStrike" cap="none" dirty="0">
                <a:solidFill>
                  <a:schemeClr val="bg1"/>
                </a:solidFill>
                <a:latin typeface="Calibri"/>
                <a:ea typeface="Calibri"/>
                <a:cs typeface="Calibri"/>
                <a:sym typeface="Calibri"/>
              </a:rPr>
              <a:t> 20</a:t>
            </a:r>
            <a:r>
              <a:rPr lang="nb-NO" sz="1400" b="0" i="0" u="none" strike="noStrike" cap="none" dirty="0">
                <a:solidFill>
                  <a:schemeClr val="bg1"/>
                </a:solidFill>
                <a:latin typeface="Calibri"/>
                <a:ea typeface="Calibri"/>
                <a:cs typeface="Calibri"/>
                <a:sym typeface="Calibri"/>
              </a:rPr>
              <a:t>23</a:t>
            </a:r>
            <a:endParaRPr sz="1400" dirty="0">
              <a:solidFill>
                <a:schemeClr val="bg1"/>
              </a:solidFill>
            </a:endParaRPr>
          </a:p>
        </p:txBody>
      </p:sp>
    </p:spTree>
    <p:extLst>
      <p:ext uri="{BB962C8B-B14F-4D97-AF65-F5344CB8AC3E}">
        <p14:creationId xmlns:p14="http://schemas.microsoft.com/office/powerpoint/2010/main" val="3394940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9"/>
          <p:cNvPicPr preferRelativeResize="0"/>
          <p:nvPr/>
        </p:nvPicPr>
        <p:blipFill>
          <a:blip r:embed="rId3">
            <a:alphaModFix/>
          </a:blip>
          <a:stretch>
            <a:fillRect/>
          </a:stretch>
        </p:blipFill>
        <p:spPr>
          <a:xfrm>
            <a:off x="403838" y="0"/>
            <a:ext cx="3857626" cy="5143501"/>
          </a:xfrm>
          <a:prstGeom prst="rect">
            <a:avLst/>
          </a:prstGeom>
          <a:noFill/>
          <a:ln>
            <a:noFill/>
          </a:ln>
        </p:spPr>
      </p:pic>
      <p:pic>
        <p:nvPicPr>
          <p:cNvPr id="211" name="Google Shape;211;p39"/>
          <p:cNvPicPr preferRelativeResize="0"/>
          <p:nvPr/>
        </p:nvPicPr>
        <p:blipFill>
          <a:blip r:embed="rId4">
            <a:alphaModFix/>
          </a:blip>
          <a:stretch>
            <a:fillRect/>
          </a:stretch>
        </p:blipFill>
        <p:spPr>
          <a:xfrm>
            <a:off x="4781738" y="0"/>
            <a:ext cx="3857626" cy="5143501"/>
          </a:xfrm>
          <a:prstGeom prst="rect">
            <a:avLst/>
          </a:prstGeom>
          <a:noFill/>
          <a:ln>
            <a:noFill/>
          </a:ln>
        </p:spPr>
      </p:pic>
      <p:pic>
        <p:nvPicPr>
          <p:cNvPr id="212" name="Google Shape;212;p39"/>
          <p:cNvPicPr preferRelativeResize="0"/>
          <p:nvPr/>
        </p:nvPicPr>
        <p:blipFill>
          <a:blip r:embed="rId5">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131323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1" name="Google Shape;171;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2" name="Google Shape;172;p34"/>
          <p:cNvPicPr preferRelativeResize="0"/>
          <p:nvPr/>
        </p:nvPicPr>
        <p:blipFill>
          <a:blip r:embed="rId3">
            <a:alphaModFix/>
          </a:blip>
          <a:stretch>
            <a:fillRect/>
          </a:stretch>
        </p:blipFill>
        <p:spPr>
          <a:xfrm>
            <a:off x="-3325" y="-410700"/>
            <a:ext cx="9144003" cy="5960568"/>
          </a:xfrm>
          <a:prstGeom prst="rect">
            <a:avLst/>
          </a:prstGeom>
          <a:noFill/>
          <a:ln>
            <a:noFill/>
          </a:ln>
        </p:spPr>
      </p:pic>
      <p:pic>
        <p:nvPicPr>
          <p:cNvPr id="173" name="Google Shape;173;p34"/>
          <p:cNvPicPr preferRelativeResize="0"/>
          <p:nvPr/>
        </p:nvPicPr>
        <p:blipFill>
          <a:blip r:embed="rId4">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1818821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26" name="Google Shape;226;p41"/>
          <p:cNvPicPr preferRelativeResize="0"/>
          <p:nvPr/>
        </p:nvPicPr>
        <p:blipFill>
          <a:blip r:embed="rId3">
            <a:alphaModFix/>
          </a:blip>
          <a:stretch>
            <a:fillRect/>
          </a:stretch>
        </p:blipFill>
        <p:spPr>
          <a:xfrm>
            <a:off x="0" y="-304812"/>
            <a:ext cx="9144000" cy="6103636"/>
          </a:xfrm>
          <a:prstGeom prst="rect">
            <a:avLst/>
          </a:prstGeom>
          <a:noFill/>
          <a:ln>
            <a:noFill/>
          </a:ln>
        </p:spPr>
      </p:pic>
      <p:pic>
        <p:nvPicPr>
          <p:cNvPr id="227" name="Google Shape;227;p41"/>
          <p:cNvPicPr preferRelativeResize="0"/>
          <p:nvPr/>
        </p:nvPicPr>
        <p:blipFill>
          <a:blip r:embed="rId4">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87684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33" name="Google Shape;233;p4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34" name="Google Shape;234;p42"/>
          <p:cNvPicPr preferRelativeResize="0"/>
          <p:nvPr/>
        </p:nvPicPr>
        <p:blipFill>
          <a:blip r:embed="rId3">
            <a:alphaModFix/>
          </a:blip>
          <a:stretch>
            <a:fillRect/>
          </a:stretch>
        </p:blipFill>
        <p:spPr>
          <a:xfrm>
            <a:off x="-6" y="1"/>
            <a:ext cx="9201331" cy="6766225"/>
          </a:xfrm>
          <a:prstGeom prst="rect">
            <a:avLst/>
          </a:prstGeom>
          <a:noFill/>
          <a:ln>
            <a:noFill/>
          </a:ln>
        </p:spPr>
      </p:pic>
      <p:pic>
        <p:nvPicPr>
          <p:cNvPr id="235" name="Google Shape;235;p42"/>
          <p:cNvPicPr preferRelativeResize="0"/>
          <p:nvPr/>
        </p:nvPicPr>
        <p:blipFill>
          <a:blip r:embed="rId4">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377693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9"/>
          <p:cNvPicPr preferRelativeResize="0"/>
          <p:nvPr/>
        </p:nvPicPr>
        <p:blipFill>
          <a:blip r:embed="rId3">
            <a:alphaModFix/>
          </a:blip>
          <a:stretch>
            <a:fillRect/>
          </a:stretch>
        </p:blipFill>
        <p:spPr>
          <a:xfrm>
            <a:off x="403838" y="0"/>
            <a:ext cx="3857626" cy="5143501"/>
          </a:xfrm>
          <a:prstGeom prst="rect">
            <a:avLst/>
          </a:prstGeom>
          <a:noFill/>
          <a:ln>
            <a:noFill/>
          </a:ln>
        </p:spPr>
      </p:pic>
      <p:pic>
        <p:nvPicPr>
          <p:cNvPr id="211" name="Google Shape;211;p39"/>
          <p:cNvPicPr preferRelativeResize="0"/>
          <p:nvPr/>
        </p:nvPicPr>
        <p:blipFill>
          <a:blip r:embed="rId4">
            <a:alphaModFix/>
          </a:blip>
          <a:stretch>
            <a:fillRect/>
          </a:stretch>
        </p:blipFill>
        <p:spPr>
          <a:xfrm>
            <a:off x="4781738" y="0"/>
            <a:ext cx="3857626" cy="5143501"/>
          </a:xfrm>
          <a:prstGeom prst="rect">
            <a:avLst/>
          </a:prstGeom>
          <a:noFill/>
          <a:ln>
            <a:noFill/>
          </a:ln>
        </p:spPr>
      </p:pic>
      <p:pic>
        <p:nvPicPr>
          <p:cNvPr id="212" name="Google Shape;212;p39"/>
          <p:cNvPicPr preferRelativeResize="0"/>
          <p:nvPr/>
        </p:nvPicPr>
        <p:blipFill>
          <a:blip r:embed="rId5">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3548460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26" name="Google Shape;226;p41"/>
          <p:cNvPicPr preferRelativeResize="0"/>
          <p:nvPr/>
        </p:nvPicPr>
        <p:blipFill>
          <a:blip r:embed="rId3">
            <a:alphaModFix/>
          </a:blip>
          <a:stretch>
            <a:fillRect/>
          </a:stretch>
        </p:blipFill>
        <p:spPr>
          <a:xfrm>
            <a:off x="0" y="-304812"/>
            <a:ext cx="9144000" cy="6103636"/>
          </a:xfrm>
          <a:prstGeom prst="rect">
            <a:avLst/>
          </a:prstGeom>
          <a:noFill/>
          <a:ln>
            <a:noFill/>
          </a:ln>
        </p:spPr>
      </p:pic>
      <p:pic>
        <p:nvPicPr>
          <p:cNvPr id="227" name="Google Shape;227;p41"/>
          <p:cNvPicPr preferRelativeResize="0"/>
          <p:nvPr/>
        </p:nvPicPr>
        <p:blipFill>
          <a:blip r:embed="rId4">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4263534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33" name="Google Shape;233;p4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34" name="Google Shape;234;p42"/>
          <p:cNvPicPr preferRelativeResize="0"/>
          <p:nvPr/>
        </p:nvPicPr>
        <p:blipFill>
          <a:blip r:embed="rId3">
            <a:alphaModFix/>
          </a:blip>
          <a:stretch>
            <a:fillRect/>
          </a:stretch>
        </p:blipFill>
        <p:spPr>
          <a:xfrm>
            <a:off x="-6" y="1"/>
            <a:ext cx="9201331" cy="6766225"/>
          </a:xfrm>
          <a:prstGeom prst="rect">
            <a:avLst/>
          </a:prstGeom>
          <a:noFill/>
          <a:ln>
            <a:noFill/>
          </a:ln>
        </p:spPr>
      </p:pic>
      <p:pic>
        <p:nvPicPr>
          <p:cNvPr id="235" name="Google Shape;235;p42"/>
          <p:cNvPicPr preferRelativeResize="0"/>
          <p:nvPr/>
        </p:nvPicPr>
        <p:blipFill>
          <a:blip r:embed="rId4">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67144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41" name="Google Shape;241;p4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42" name="Google Shape;242;p43"/>
          <p:cNvPicPr preferRelativeResize="0"/>
          <p:nvPr/>
        </p:nvPicPr>
        <p:blipFill>
          <a:blip r:embed="rId3">
            <a:alphaModFix/>
          </a:blip>
          <a:stretch>
            <a:fillRect/>
          </a:stretch>
        </p:blipFill>
        <p:spPr>
          <a:xfrm>
            <a:off x="0" y="-9"/>
            <a:ext cx="9144000" cy="6103610"/>
          </a:xfrm>
          <a:prstGeom prst="rect">
            <a:avLst/>
          </a:prstGeom>
          <a:noFill/>
          <a:ln>
            <a:noFill/>
          </a:ln>
        </p:spPr>
      </p:pic>
      <p:pic>
        <p:nvPicPr>
          <p:cNvPr id="243" name="Google Shape;243;p43"/>
          <p:cNvPicPr preferRelativeResize="0"/>
          <p:nvPr/>
        </p:nvPicPr>
        <p:blipFill>
          <a:blip r:embed="rId4">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1126455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4"/>
          <p:cNvPicPr preferRelativeResize="0"/>
          <p:nvPr/>
        </p:nvPicPr>
        <p:blipFill>
          <a:blip r:embed="rId3">
            <a:alphaModFix/>
          </a:blip>
          <a:stretch>
            <a:fillRect/>
          </a:stretch>
        </p:blipFill>
        <p:spPr>
          <a:xfrm>
            <a:off x="673375" y="190075"/>
            <a:ext cx="5353050" cy="3781425"/>
          </a:xfrm>
          <a:prstGeom prst="rect">
            <a:avLst/>
          </a:prstGeom>
          <a:noFill/>
          <a:ln w="9525" cap="flat" cmpd="sng">
            <a:solidFill>
              <a:srgbClr val="595959"/>
            </a:solidFill>
            <a:prstDash val="solid"/>
            <a:round/>
            <a:headEnd type="none" w="sm" len="sm"/>
            <a:tailEnd type="none" w="sm" len="sm"/>
          </a:ln>
        </p:spPr>
      </p:pic>
      <p:pic>
        <p:nvPicPr>
          <p:cNvPr id="249" name="Google Shape;249;p44"/>
          <p:cNvPicPr preferRelativeResize="0"/>
          <p:nvPr/>
        </p:nvPicPr>
        <p:blipFill>
          <a:blip r:embed="rId4">
            <a:alphaModFix/>
          </a:blip>
          <a:stretch>
            <a:fillRect/>
          </a:stretch>
        </p:blipFill>
        <p:spPr>
          <a:xfrm>
            <a:off x="1444813" y="668688"/>
            <a:ext cx="5362575" cy="3790950"/>
          </a:xfrm>
          <a:prstGeom prst="rect">
            <a:avLst/>
          </a:prstGeom>
          <a:noFill/>
          <a:ln w="9525" cap="flat" cmpd="sng">
            <a:solidFill>
              <a:srgbClr val="595959"/>
            </a:solidFill>
            <a:prstDash val="solid"/>
            <a:round/>
            <a:headEnd type="none" w="sm" len="sm"/>
            <a:tailEnd type="none" w="sm" len="sm"/>
          </a:ln>
        </p:spPr>
      </p:pic>
      <p:pic>
        <p:nvPicPr>
          <p:cNvPr id="250" name="Google Shape;250;p44"/>
          <p:cNvPicPr preferRelativeResize="0"/>
          <p:nvPr/>
        </p:nvPicPr>
        <p:blipFill>
          <a:blip r:embed="rId5">
            <a:alphaModFix/>
          </a:blip>
          <a:stretch>
            <a:fillRect/>
          </a:stretch>
        </p:blipFill>
        <p:spPr>
          <a:xfrm>
            <a:off x="2808450" y="1162463"/>
            <a:ext cx="5353050" cy="3790950"/>
          </a:xfrm>
          <a:prstGeom prst="rect">
            <a:avLst/>
          </a:prstGeom>
          <a:noFill/>
          <a:ln w="9525" cap="flat" cmpd="sng">
            <a:solidFill>
              <a:srgbClr val="595959"/>
            </a:solidFill>
            <a:prstDash val="solid"/>
            <a:round/>
            <a:headEnd type="none" w="sm" len="sm"/>
            <a:tailEnd type="none" w="sm" len="sm"/>
          </a:ln>
        </p:spPr>
      </p:pic>
      <p:pic>
        <p:nvPicPr>
          <p:cNvPr id="251" name="Google Shape;251;p44"/>
          <p:cNvPicPr preferRelativeResize="0"/>
          <p:nvPr/>
        </p:nvPicPr>
        <p:blipFill rotWithShape="1">
          <a:blip r:embed="rId6">
            <a:alphaModFix/>
          </a:blip>
          <a:src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1411843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420"/>
              <a:t>Hilsen fra Lise Sannerud, direktør for Kriminalomsorgsdirektoratet</a:t>
            </a:r>
            <a:endParaRPr/>
          </a:p>
        </p:txBody>
      </p:sp>
      <p:pic>
        <p:nvPicPr>
          <p:cNvPr id="257" name="Google Shape;257;p45"/>
          <p:cNvPicPr preferRelativeResize="0"/>
          <p:nvPr/>
        </p:nvPicPr>
        <p:blipFill>
          <a:blip r:embed="rId3">
            <a:alphaModFix/>
          </a:blip>
          <a:stretch>
            <a:fillRect/>
          </a:stretch>
        </p:blipFill>
        <p:spPr>
          <a:xfrm>
            <a:off x="6003300" y="2122950"/>
            <a:ext cx="3140700" cy="2684350"/>
          </a:xfrm>
          <a:prstGeom prst="rect">
            <a:avLst/>
          </a:prstGeom>
          <a:noFill/>
          <a:ln>
            <a:noFill/>
          </a:ln>
        </p:spPr>
      </p:pic>
      <p:sp>
        <p:nvSpPr>
          <p:cNvPr id="258" name="Google Shape;258;p45"/>
          <p:cNvSpPr txBox="1"/>
          <p:nvPr/>
        </p:nvSpPr>
        <p:spPr>
          <a:xfrm>
            <a:off x="403825" y="1544475"/>
            <a:ext cx="62751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i="1">
                <a:solidFill>
                  <a:srgbClr val="000000"/>
                </a:solidFill>
              </a:rPr>
              <a:t>“Hurra for Halden fengsel</a:t>
            </a:r>
            <a:endParaRPr b="1" i="1">
              <a:solidFill>
                <a:srgbClr val="000000"/>
              </a:solidFill>
            </a:endParaRPr>
          </a:p>
          <a:p>
            <a:pPr marL="0" lvl="0" indent="0" algn="l" rtl="0">
              <a:lnSpc>
                <a:spcPct val="115000"/>
              </a:lnSpc>
              <a:spcBef>
                <a:spcPts val="1200"/>
              </a:spcBef>
              <a:spcAft>
                <a:spcPts val="0"/>
              </a:spcAft>
              <a:buNone/>
            </a:pPr>
            <a:r>
              <a:rPr lang="en" i="1">
                <a:solidFill>
                  <a:srgbClr val="000000"/>
                </a:solidFill>
              </a:rPr>
              <a:t>Under ledersamlingen på Gardermoen i midten av måneden fikk jeg det ærefulle oppdraget med å dele ut prisen for årets mest nytenkende produkt i arbeidsdriften. I sterk konkurranse </a:t>
            </a:r>
            <a:r>
              <a:rPr lang="en" i="1">
                <a:solidFill>
                  <a:schemeClr val="dk1"/>
                </a:solidFill>
              </a:rPr>
              <a:t>med åtte gode kandidater ble det «Nåløyet» fra Halden fengsel som stakk av med prisen…. </a:t>
            </a:r>
            <a:endParaRPr i="1">
              <a:solidFill>
                <a:schemeClr val="dk1"/>
              </a:solidFill>
            </a:endParaRPr>
          </a:p>
          <a:p>
            <a:pPr marL="0" lvl="0" indent="0" algn="l" rtl="0">
              <a:lnSpc>
                <a:spcPct val="115000"/>
              </a:lnSpc>
              <a:spcBef>
                <a:spcPts val="0"/>
              </a:spcBef>
              <a:spcAft>
                <a:spcPts val="0"/>
              </a:spcAft>
              <a:buNone/>
            </a:pPr>
            <a:endParaRPr i="1">
              <a:solidFill>
                <a:schemeClr val="dk1"/>
              </a:solidFill>
            </a:endParaRPr>
          </a:p>
          <a:p>
            <a:pPr marL="0" lvl="0" indent="0" algn="l" rtl="0">
              <a:lnSpc>
                <a:spcPct val="115000"/>
              </a:lnSpc>
              <a:spcBef>
                <a:spcPts val="0"/>
              </a:spcBef>
              <a:spcAft>
                <a:spcPts val="0"/>
              </a:spcAft>
              <a:buNone/>
            </a:pPr>
            <a:r>
              <a:rPr lang="en" i="1">
                <a:solidFill>
                  <a:schemeClr val="dk1"/>
                </a:solidFill>
              </a:rPr>
              <a:t>Jeg sender en stor gratulasjon til både Halden fengsel og Stormberg, og håper utmerkelsen kan være til inspirasjon for videre nytenkning i arbeidsdriften over hele landet. “ </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000" i="1">
                <a:solidFill>
                  <a:schemeClr val="dk1"/>
                </a:solidFill>
              </a:rPr>
              <a:t>Hentet fra månedsbrev til ansatte i Kriminalomsorgen, desember 2021</a:t>
            </a:r>
            <a:br>
              <a:rPr lang="en" i="1">
                <a:solidFill>
                  <a:schemeClr val="dk1"/>
                </a:solidFill>
              </a:rPr>
            </a:br>
            <a:endParaRPr i="1">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endParaRPr i="1"/>
          </a:p>
        </p:txBody>
      </p:sp>
    </p:spTree>
    <p:extLst>
      <p:ext uri="{BB962C8B-B14F-4D97-AF65-F5344CB8AC3E}">
        <p14:creationId xmlns:p14="http://schemas.microsoft.com/office/powerpoint/2010/main" val="3420553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 descr="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039"/>
            <a:ext cx="9808420" cy="616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39E84EB1-4022-7C43-9742-55C90453527D}"/>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44093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18" name="Google Shape;218;p4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19" name="Google Shape;219;p40"/>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220" name="Google Shape;220;p40"/>
          <p:cNvPicPr preferRelativeResize="0"/>
          <p:nvPr/>
        </p:nvPicPr>
        <p:blipFill>
          <a:blip r:embed="rId4">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3260514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849"/>
            <a:ext cx="9199896" cy="5166143"/>
          </a:xfrm>
          <a:prstGeom prst="rect">
            <a:avLst/>
          </a:prstGeom>
        </p:spPr>
      </p:pic>
      <p:sp>
        <p:nvSpPr>
          <p:cNvPr id="3" name="Undertittel 2"/>
          <p:cNvSpPr>
            <a:spLocks noGrp="1"/>
          </p:cNvSpPr>
          <p:nvPr>
            <p:ph type="subTitle" idx="1"/>
          </p:nvPr>
        </p:nvSpPr>
        <p:spPr>
          <a:xfrm>
            <a:off x="649896" y="610361"/>
            <a:ext cx="7844208" cy="1323702"/>
          </a:xfrm>
        </p:spPr>
        <p:txBody>
          <a:bodyPr>
            <a:noAutofit/>
          </a:bodyPr>
          <a:lstStyle/>
          <a:p>
            <a:pPr>
              <a:buClr>
                <a:srgbClr val="002142"/>
              </a:buClr>
            </a:pPr>
            <a:r>
              <a:rPr lang="nb-NO" sz="5000" dirty="0">
                <a:solidFill>
                  <a:srgbClr val="00255B"/>
                </a:solidFill>
                <a:latin typeface="+mj-lt"/>
                <a:cs typeface="Roboto Black"/>
              </a:rPr>
              <a:t>Hvorfor samfunnsansvar?</a:t>
            </a:r>
          </a:p>
        </p:txBody>
      </p:sp>
      <p:sp>
        <p:nvSpPr>
          <p:cNvPr id="2" name="TekstSylinder 1"/>
          <p:cNvSpPr txBox="1"/>
          <p:nvPr/>
        </p:nvSpPr>
        <p:spPr>
          <a:xfrm>
            <a:off x="965898" y="1612976"/>
            <a:ext cx="7214438" cy="1412694"/>
          </a:xfrm>
          <a:prstGeom prst="rect">
            <a:avLst/>
          </a:prstGeom>
          <a:noFill/>
        </p:spPr>
        <p:txBody>
          <a:bodyPr wrap="square" rtlCol="0">
            <a:spAutoFit/>
          </a:bodyPr>
          <a:lstStyle/>
          <a:p>
            <a:pPr algn="ctr">
              <a:lnSpc>
                <a:spcPct val="120000"/>
              </a:lnSpc>
            </a:pPr>
            <a:r>
              <a:rPr lang="nb-NO" dirty="0">
                <a:solidFill>
                  <a:srgbClr val="00255B"/>
                </a:solidFill>
                <a:latin typeface="+mj-lt"/>
                <a:ea typeface="Roboto" panose="02000000000000000000" pitchFamily="2" charset="0"/>
                <a:cs typeface="Roboto" panose="02000000000000000000" pitchFamily="2" charset="0"/>
              </a:rPr>
              <a:t>Gjennom vekst og lønnsomhet basert på vårt verdigrunnlag, får vi økonomiske ressurser til å gjøre verden til et litt bedre sted. Vi trygger virksomheten og arbeidsplassene, og vi kan inspirere andre virksomheter til å drive bærekraftig.</a:t>
            </a:r>
          </a:p>
        </p:txBody>
      </p:sp>
    </p:spTree>
    <p:extLst>
      <p:ext uri="{BB962C8B-B14F-4D97-AF65-F5344CB8AC3E}">
        <p14:creationId xmlns:p14="http://schemas.microsoft.com/office/powerpoint/2010/main" val="4176442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8" name="Google Shape;138;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9" name="Google Shape;139;p30"/>
          <p:cNvPicPr preferRelativeResize="0"/>
          <p:nvPr/>
        </p:nvPicPr>
        <p:blipFill>
          <a:blip r:embed="rId3">
            <a:alphaModFix/>
          </a:blip>
          <a:stretch>
            <a:fillRect/>
          </a:stretch>
        </p:blipFill>
        <p:spPr>
          <a:xfrm>
            <a:off x="0" y="0"/>
            <a:ext cx="9342500" cy="5255149"/>
          </a:xfrm>
          <a:prstGeom prst="rect">
            <a:avLst/>
          </a:prstGeom>
          <a:noFill/>
          <a:ln>
            <a:noFill/>
          </a:ln>
        </p:spPr>
      </p:pic>
      <p:pic>
        <p:nvPicPr>
          <p:cNvPr id="140" name="Google Shape;140;p30"/>
          <p:cNvPicPr preferRelativeResize="0"/>
          <p:nvPr/>
        </p:nvPicPr>
        <p:blipFill>
          <a:blip r:embed="rId4">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3239300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190067" y="-144877"/>
            <a:ext cx="9509432" cy="5433254"/>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822" y="1861688"/>
            <a:ext cx="7390356" cy="1115944"/>
          </a:xfrm>
          <a:prstGeom prst="rect">
            <a:avLst/>
          </a:prstGeom>
          <a:effectLst>
            <a:outerShdw blurRad="50800" dist="38100" dir="5400000" algn="t" rotWithShape="0">
              <a:prstClr val="black">
                <a:alpha val="13000"/>
              </a:prstClr>
            </a:outerShdw>
          </a:effectLst>
        </p:spPr>
      </p:pic>
      <p:pic>
        <p:nvPicPr>
          <p:cNvPr id="3" name="Bilde 2">
            <a:extLst>
              <a:ext uri="{FF2B5EF4-FFF2-40B4-BE49-F238E27FC236}">
                <a16:creationId xmlns:a16="http://schemas.microsoft.com/office/drawing/2014/main" id="{09092E08-6C68-3046-9921-8161FE9417C6}"/>
              </a:ext>
            </a:extLst>
          </p:cNvPr>
          <p:cNvPicPr>
            <a:picLocks noChangeAspect="1"/>
          </p:cNvPicPr>
          <p:nvPr/>
        </p:nvPicPr>
        <p:blipFill rotWithShape="1">
          <a:blip r:embed="rId5"/>
          <a:srcRect l="44186" t="75205" r="-132" b="-10912"/>
          <a:stretch/>
        </p:blipFill>
        <p:spPr>
          <a:xfrm>
            <a:off x="4135271" y="2977632"/>
            <a:ext cx="4131907" cy="529843"/>
          </a:xfrm>
          <a:prstGeom prst="rect">
            <a:avLst/>
          </a:prstGeom>
        </p:spPr>
      </p:pic>
      <p:pic>
        <p:nvPicPr>
          <p:cNvPr id="7" name="Bilde 6">
            <a:extLst>
              <a:ext uri="{FF2B5EF4-FFF2-40B4-BE49-F238E27FC236}">
                <a16:creationId xmlns:a16="http://schemas.microsoft.com/office/drawing/2014/main" id="{BEE6991E-5005-D34A-8818-177C142A1A53}"/>
              </a:ext>
            </a:extLst>
          </p:cNvPr>
          <p:cNvPicPr>
            <a:picLocks noChangeAspect="1"/>
          </p:cNvPicPr>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154104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56"/>
          <p:cNvPicPr preferRelativeResize="0"/>
          <p:nvPr/>
        </p:nvPicPr>
        <p:blipFill rotWithShape="1">
          <a:blip r:embed="rId3">
            <a:alphaModFix/>
          </a:blip>
          <a:srcRect t="7798" b="7806"/>
          <a:stretch/>
        </p:blipFill>
        <p:spPr>
          <a:xfrm>
            <a:off x="0" y="0"/>
            <a:ext cx="9144003" cy="5143501"/>
          </a:xfrm>
          <a:prstGeom prst="rect">
            <a:avLst/>
          </a:prstGeom>
          <a:noFill/>
          <a:ln>
            <a:noFill/>
          </a:ln>
        </p:spPr>
      </p:pic>
    </p:spTree>
    <p:extLst>
      <p:ext uri="{BB962C8B-B14F-4D97-AF65-F5344CB8AC3E}">
        <p14:creationId xmlns:p14="http://schemas.microsoft.com/office/powerpoint/2010/main" val="1738757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pic>
        <p:nvPicPr>
          <p:cNvPr id="19" name="Bilde 18">
            <a:extLst>
              <a:ext uri="{FF2B5EF4-FFF2-40B4-BE49-F238E27FC236}">
                <a16:creationId xmlns:a16="http://schemas.microsoft.com/office/drawing/2014/main" id="{25A860E3-4F63-FC41-A975-14B5C3A96D1F}"/>
              </a:ext>
            </a:extLst>
          </p:cNvPr>
          <p:cNvPicPr>
            <a:picLocks noChangeAspect="1"/>
          </p:cNvPicPr>
          <p:nvPr/>
        </p:nvPicPr>
        <p:blipFill>
          <a:blip r:embed="rId4"/>
          <a:stretch>
            <a:fillRect/>
          </a:stretch>
        </p:blipFill>
        <p:spPr>
          <a:xfrm>
            <a:off x="0" y="0"/>
            <a:ext cx="9144000" cy="5143500"/>
          </a:xfrm>
          <a:prstGeom prst="rect">
            <a:avLst/>
          </a:prstGeom>
        </p:spPr>
      </p:pic>
      <p:sp>
        <p:nvSpPr>
          <p:cNvPr id="11" name="Bildeforklaring formet som et avrundet rektangel 10"/>
          <p:cNvSpPr/>
          <p:nvPr/>
        </p:nvSpPr>
        <p:spPr>
          <a:xfrm>
            <a:off x="5813523" y="3132895"/>
            <a:ext cx="2652282" cy="995758"/>
          </a:xfrm>
          <a:prstGeom prst="wedgeRoundRectCallout">
            <a:avLst>
              <a:gd name="adj1" fmla="val -41661"/>
              <a:gd name="adj2" fmla="val -102767"/>
              <a:gd name="adj3" fmla="val 16667"/>
            </a:avLst>
          </a:prstGeom>
          <a:ln>
            <a:solidFill>
              <a:srgbClr val="00214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b-NO" dirty="0">
              <a:latin typeface="Calibri" charset="0"/>
              <a:ea typeface="Calibri" charset="0"/>
              <a:cs typeface="Calibri" charset="0"/>
            </a:endParaRPr>
          </a:p>
        </p:txBody>
      </p:sp>
      <p:sp>
        <p:nvSpPr>
          <p:cNvPr id="10" name="Bildeforklaring formet som et avrundet rektangel 9"/>
          <p:cNvSpPr/>
          <p:nvPr/>
        </p:nvSpPr>
        <p:spPr>
          <a:xfrm>
            <a:off x="804918" y="3139297"/>
            <a:ext cx="2468542" cy="995758"/>
          </a:xfrm>
          <a:prstGeom prst="wedgeRoundRectCallout">
            <a:avLst>
              <a:gd name="adj1" fmla="val 41599"/>
              <a:gd name="adj2" fmla="val -96779"/>
              <a:gd name="adj3" fmla="val 16667"/>
            </a:avLst>
          </a:prstGeom>
          <a:ln>
            <a:solidFill>
              <a:srgbClr val="00214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b-NO" dirty="0">
              <a:latin typeface="Calibri" charset="0"/>
              <a:ea typeface="Calibri" charset="0"/>
              <a:cs typeface="Calibri" charset="0"/>
            </a:endParaRPr>
          </a:p>
        </p:txBody>
      </p:sp>
      <p:sp>
        <p:nvSpPr>
          <p:cNvPr id="3" name="Bildeforklaring formet som et avrundet rektangel 2"/>
          <p:cNvSpPr/>
          <p:nvPr/>
        </p:nvSpPr>
        <p:spPr>
          <a:xfrm>
            <a:off x="3577552" y="3139297"/>
            <a:ext cx="1940821" cy="995758"/>
          </a:xfrm>
          <a:prstGeom prst="wedgeRoundRectCallout">
            <a:avLst>
              <a:gd name="adj1" fmla="val -3455"/>
              <a:gd name="adj2" fmla="val -100361"/>
              <a:gd name="adj3" fmla="val 16667"/>
            </a:avLst>
          </a:prstGeom>
          <a:ln>
            <a:solidFill>
              <a:srgbClr val="00214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b-NO" dirty="0">
              <a:latin typeface="Calibri" charset="0"/>
              <a:ea typeface="Calibri" charset="0"/>
              <a:cs typeface="Calibri" charset="0"/>
            </a:endParaRPr>
          </a:p>
        </p:txBody>
      </p:sp>
      <p:sp>
        <p:nvSpPr>
          <p:cNvPr id="8" name="Undertittel 2"/>
          <p:cNvSpPr txBox="1">
            <a:spLocks/>
          </p:cNvSpPr>
          <p:nvPr/>
        </p:nvSpPr>
        <p:spPr>
          <a:xfrm>
            <a:off x="1371600" y="1677358"/>
            <a:ext cx="6400800" cy="894392"/>
          </a:xfrm>
          <a:prstGeom prst="rect">
            <a:avLst/>
          </a:prstGeom>
          <a:effectLst>
            <a:outerShdw blurRad="50800" dist="38100" dir="5400000" algn="t" rotWithShape="0">
              <a:prstClr val="black">
                <a:alpha val="40000"/>
              </a:prstClr>
            </a:outerShdw>
          </a:effectLst>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Clr>
                <a:srgbClr val="002142"/>
              </a:buClr>
            </a:pPr>
            <a:r>
              <a:rPr lang="nb-NO" sz="5000" b="1" dirty="0">
                <a:solidFill>
                  <a:schemeClr val="bg1"/>
                </a:solidFill>
                <a:ea typeface="Roboto" panose="02000000000000000000" pitchFamily="2" charset="0"/>
                <a:cs typeface="Roboto" panose="02000000000000000000" pitchFamily="2" charset="0"/>
              </a:rPr>
              <a:t>Kjerneverdier</a:t>
            </a:r>
          </a:p>
        </p:txBody>
      </p:sp>
      <p:sp>
        <p:nvSpPr>
          <p:cNvPr id="4" name="TekstSylinder 3"/>
          <p:cNvSpPr txBox="1"/>
          <p:nvPr/>
        </p:nvSpPr>
        <p:spPr>
          <a:xfrm>
            <a:off x="3577552" y="3418083"/>
            <a:ext cx="1940821" cy="461665"/>
          </a:xfrm>
          <a:prstGeom prst="rect">
            <a:avLst/>
          </a:prstGeom>
          <a:noFill/>
        </p:spPr>
        <p:txBody>
          <a:bodyPr wrap="square" rtlCol="0">
            <a:spAutoFit/>
          </a:bodyPr>
          <a:lstStyle/>
          <a:p>
            <a:pPr algn="ctr"/>
            <a:r>
              <a:rPr lang="nb-NO" sz="2400" dirty="0">
                <a:solidFill>
                  <a:srgbClr val="002142"/>
                </a:solidFill>
                <a:latin typeface="+mj-lt"/>
                <a:ea typeface="Roboto" panose="02000000000000000000" pitchFamily="2" charset="0"/>
                <a:cs typeface="Roboto" panose="02000000000000000000" pitchFamily="2" charset="0"/>
              </a:rPr>
              <a:t>Innovativ</a:t>
            </a:r>
          </a:p>
        </p:txBody>
      </p:sp>
      <p:sp>
        <p:nvSpPr>
          <p:cNvPr id="7" name="TekstSylinder 6"/>
          <p:cNvSpPr txBox="1"/>
          <p:nvPr/>
        </p:nvSpPr>
        <p:spPr>
          <a:xfrm>
            <a:off x="5813523" y="3389730"/>
            <a:ext cx="2652281" cy="461665"/>
          </a:xfrm>
          <a:prstGeom prst="rect">
            <a:avLst/>
          </a:prstGeom>
          <a:noFill/>
        </p:spPr>
        <p:txBody>
          <a:bodyPr wrap="square" rtlCol="0">
            <a:spAutoFit/>
          </a:bodyPr>
          <a:lstStyle/>
          <a:p>
            <a:pPr algn="ctr"/>
            <a:r>
              <a:rPr lang="nb-NO" sz="2400" dirty="0">
                <a:solidFill>
                  <a:srgbClr val="002142"/>
                </a:solidFill>
                <a:latin typeface="+mj-lt"/>
                <a:ea typeface="Roboto" panose="02000000000000000000" pitchFamily="2" charset="0"/>
                <a:cs typeface="Roboto" panose="02000000000000000000" pitchFamily="2" charset="0"/>
              </a:rPr>
              <a:t>Inkluderende</a:t>
            </a:r>
          </a:p>
        </p:txBody>
      </p:sp>
      <p:sp>
        <p:nvSpPr>
          <p:cNvPr id="9" name="TekstSylinder 8"/>
          <p:cNvSpPr txBox="1"/>
          <p:nvPr/>
        </p:nvSpPr>
        <p:spPr>
          <a:xfrm>
            <a:off x="804918" y="3406963"/>
            <a:ext cx="2549038" cy="461665"/>
          </a:xfrm>
          <a:prstGeom prst="rect">
            <a:avLst/>
          </a:prstGeom>
          <a:noFill/>
        </p:spPr>
        <p:txBody>
          <a:bodyPr wrap="square" rtlCol="0">
            <a:spAutoFit/>
          </a:bodyPr>
          <a:lstStyle/>
          <a:p>
            <a:pPr algn="ctr"/>
            <a:r>
              <a:rPr lang="nb-NO" sz="2400" dirty="0">
                <a:solidFill>
                  <a:srgbClr val="002142"/>
                </a:solidFill>
                <a:latin typeface="+mj-lt"/>
                <a:ea typeface="Roboto" panose="02000000000000000000" pitchFamily="2" charset="0"/>
                <a:cs typeface="Roboto" panose="02000000000000000000" pitchFamily="2" charset="0"/>
              </a:rPr>
              <a:t>Bærekraftig</a:t>
            </a:r>
          </a:p>
        </p:txBody>
      </p:sp>
      <p:sp>
        <p:nvSpPr>
          <p:cNvPr id="14" name="TekstSylinder 13"/>
          <p:cNvSpPr txBox="1"/>
          <p:nvPr/>
        </p:nvSpPr>
        <p:spPr>
          <a:xfrm>
            <a:off x="649054" y="762564"/>
            <a:ext cx="3765405" cy="1200328"/>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nb-NO" sz="2400" dirty="0">
                <a:solidFill>
                  <a:schemeClr val="bg1"/>
                </a:solidFill>
                <a:ea typeface="Roboto" panose="02000000000000000000" pitchFamily="2" charset="0"/>
                <a:cs typeface="Roboto" panose="02000000000000000000" pitchFamily="2" charset="0"/>
              </a:rPr>
              <a:t>Vi vil gjøre verden </a:t>
            </a:r>
          </a:p>
          <a:p>
            <a:pPr algn="ctr"/>
            <a:r>
              <a:rPr lang="nb-NO" sz="2400" dirty="0">
                <a:solidFill>
                  <a:schemeClr val="bg1"/>
                </a:solidFill>
                <a:ea typeface="Roboto" panose="02000000000000000000" pitchFamily="2" charset="0"/>
                <a:cs typeface="Roboto" panose="02000000000000000000" pitchFamily="2" charset="0"/>
              </a:rPr>
              <a:t>til et litt bedre sted</a:t>
            </a:r>
          </a:p>
          <a:p>
            <a:pPr algn="ctr"/>
            <a:endParaRPr lang="nb-NO" sz="2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6" name="TekstSylinder 15"/>
          <p:cNvSpPr txBox="1"/>
          <p:nvPr/>
        </p:nvSpPr>
        <p:spPr>
          <a:xfrm>
            <a:off x="4570322" y="947230"/>
            <a:ext cx="3553557"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nb-NO" sz="2400" dirty="0" err="1">
                <a:solidFill>
                  <a:schemeClr val="bg1"/>
                </a:solidFill>
                <a:latin typeface="+mj-lt"/>
                <a:ea typeface="Roboto" panose="02000000000000000000" pitchFamily="2" charset="0"/>
                <a:cs typeface="Roboto" panose="02000000000000000000" pitchFamily="2" charset="0"/>
              </a:rPr>
              <a:t>Turglede</a:t>
            </a:r>
            <a:r>
              <a:rPr lang="nb-NO" sz="2400" dirty="0">
                <a:solidFill>
                  <a:schemeClr val="bg1"/>
                </a:solidFill>
                <a:latin typeface="+mj-lt"/>
                <a:ea typeface="Roboto" panose="02000000000000000000" pitchFamily="2" charset="0"/>
                <a:cs typeface="Roboto" panose="02000000000000000000" pitchFamily="2" charset="0"/>
              </a:rPr>
              <a:t> til alle</a:t>
            </a:r>
          </a:p>
          <a:p>
            <a:pPr algn="ctr"/>
            <a:endParaRPr lang="nb-NO" sz="2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89596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778" y="0"/>
            <a:ext cx="12860413" cy="5256694"/>
          </a:xfrm>
          <a:prstGeom prst="rect">
            <a:avLst/>
          </a:prstGeom>
        </p:spPr>
      </p:pic>
      <p:sp>
        <p:nvSpPr>
          <p:cNvPr id="3" name="Undertittel 2"/>
          <p:cNvSpPr>
            <a:spLocks noGrp="1"/>
          </p:cNvSpPr>
          <p:nvPr>
            <p:ph type="subTitle" idx="1"/>
          </p:nvPr>
        </p:nvSpPr>
        <p:spPr>
          <a:xfrm>
            <a:off x="3688773" y="1874254"/>
            <a:ext cx="5155030" cy="1323702"/>
          </a:xfrm>
          <a:effectLst>
            <a:outerShdw blurRad="50800" dist="38100" dir="5400000" algn="t" rotWithShape="0">
              <a:prstClr val="black">
                <a:alpha val="40000"/>
              </a:prstClr>
            </a:outerShdw>
          </a:effectLst>
        </p:spPr>
        <p:txBody>
          <a:bodyPr>
            <a:noAutofit/>
          </a:bodyPr>
          <a:lstStyle/>
          <a:p>
            <a:pPr>
              <a:buClr>
                <a:srgbClr val="002142"/>
              </a:buClr>
            </a:pPr>
            <a:r>
              <a:rPr lang="nb-NO" sz="5000" b="1" dirty="0">
                <a:solidFill>
                  <a:srgbClr val="F3F3F3"/>
                </a:solidFill>
                <a:effectLst>
                  <a:outerShdw blurRad="50800" dist="38100" dir="2700000" algn="tl" rotWithShape="0">
                    <a:srgbClr val="000000">
                      <a:alpha val="43000"/>
                    </a:srgbClr>
                  </a:outerShdw>
                </a:effectLst>
                <a:latin typeface="+mj-lt"/>
                <a:ea typeface="Roboto" panose="02000000000000000000" pitchFamily="2" charset="0"/>
                <a:cs typeface="Roboto" panose="02000000000000000000" pitchFamily="2" charset="0"/>
              </a:rPr>
              <a:t>Inkluderende </a:t>
            </a:r>
            <a:br>
              <a:rPr lang="nb-NO" sz="5000" b="1" dirty="0">
                <a:solidFill>
                  <a:srgbClr val="F3F3F3"/>
                </a:solidFill>
                <a:effectLst>
                  <a:outerShdw blurRad="50800" dist="38100" dir="2700000" algn="tl" rotWithShape="0">
                    <a:srgbClr val="000000">
                      <a:alpha val="43000"/>
                    </a:srgbClr>
                  </a:outerShdw>
                </a:effectLst>
                <a:latin typeface="+mj-lt"/>
                <a:ea typeface="Roboto" panose="02000000000000000000" pitchFamily="2" charset="0"/>
                <a:cs typeface="Roboto" panose="02000000000000000000" pitchFamily="2" charset="0"/>
              </a:rPr>
            </a:br>
            <a:r>
              <a:rPr lang="nb-NO" sz="5000" b="1" dirty="0">
                <a:solidFill>
                  <a:srgbClr val="F3F3F3"/>
                </a:solidFill>
                <a:effectLst>
                  <a:outerShdw blurRad="50800" dist="38100" dir="2700000" algn="tl" rotWithShape="0">
                    <a:srgbClr val="000000">
                      <a:alpha val="43000"/>
                    </a:srgbClr>
                  </a:outerShdw>
                </a:effectLst>
                <a:latin typeface="+mj-lt"/>
                <a:ea typeface="Roboto" panose="02000000000000000000" pitchFamily="2" charset="0"/>
                <a:cs typeface="Roboto" panose="02000000000000000000" pitchFamily="2" charset="0"/>
              </a:rPr>
              <a:t>arbeidsliv</a:t>
            </a:r>
          </a:p>
        </p:txBody>
      </p:sp>
      <p:sp>
        <p:nvSpPr>
          <p:cNvPr id="2" name="TekstSylinder 1"/>
          <p:cNvSpPr txBox="1"/>
          <p:nvPr/>
        </p:nvSpPr>
        <p:spPr>
          <a:xfrm>
            <a:off x="3979718" y="3630580"/>
            <a:ext cx="4573677" cy="1080296"/>
          </a:xfrm>
          <a:prstGeom prst="rect">
            <a:avLst/>
          </a:prstGeom>
          <a:noFill/>
          <a:effectLst>
            <a:outerShdw blurRad="50800" dist="38100" dir="5400000" algn="t" rotWithShape="0">
              <a:prstClr val="black">
                <a:alpha val="40000"/>
              </a:prstClr>
            </a:outerShdw>
          </a:effectLst>
        </p:spPr>
        <p:txBody>
          <a:bodyPr wrap="square" rtlCol="0">
            <a:spAutoFit/>
          </a:bodyPr>
          <a:lstStyle/>
          <a:p>
            <a:pPr algn="ctr">
              <a:lnSpc>
                <a:spcPct val="120000"/>
              </a:lnSpc>
            </a:pPr>
            <a:r>
              <a:rPr lang="nb-NO" dirty="0">
                <a:solidFill>
                  <a:srgbClr val="F3F3F3"/>
                </a:solidFill>
                <a:effectLst>
                  <a:outerShdw blurRad="50800" dist="38100" dir="2700000" algn="tl" rotWithShape="0">
                    <a:srgbClr val="000000">
                      <a:alpha val="96000"/>
                    </a:srgbClr>
                  </a:outerShdw>
                </a:effectLst>
                <a:latin typeface="+mj-lt"/>
                <a:ea typeface="Roboto" panose="02000000000000000000" pitchFamily="2" charset="0"/>
                <a:cs typeface="Roboto" panose="02000000000000000000" pitchFamily="2" charset="0"/>
              </a:rPr>
              <a:t>25% av de som rekrutteres til Stormberg skal være mennesker som har hatt problemer med å komme ut i arbeidslivet</a:t>
            </a:r>
          </a:p>
        </p:txBody>
      </p:sp>
      <p:pic>
        <p:nvPicPr>
          <p:cNvPr id="6" name="Picture 12">
            <a:extLst>
              <a:ext uri="{FF2B5EF4-FFF2-40B4-BE49-F238E27FC236}">
                <a16:creationId xmlns:a16="http://schemas.microsoft.com/office/drawing/2014/main" id="{AEA68CFA-4BA5-D7B5-6A5C-E5D865B7D5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71882" y="100754"/>
            <a:ext cx="544529" cy="544529"/>
          </a:xfrm>
          <a:prstGeom prst="rect">
            <a:avLst/>
          </a:prstGeom>
        </p:spPr>
      </p:pic>
    </p:spTree>
    <p:extLst>
      <p:ext uri="{BB962C8B-B14F-4D97-AF65-F5344CB8AC3E}">
        <p14:creationId xmlns:p14="http://schemas.microsoft.com/office/powerpoint/2010/main" val="2634725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2" name="Google Shape;112;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3" name="Google Shape;113;p27"/>
          <p:cNvPicPr preferRelativeResize="0"/>
          <p:nvPr/>
        </p:nvPicPr>
        <p:blipFill>
          <a:blip r:embed="rId3">
            <a:alphaModFix/>
          </a:blip>
          <a:stretch>
            <a:fillRect/>
          </a:stretch>
        </p:blipFill>
        <p:spPr>
          <a:xfrm>
            <a:off x="-1" y="-574562"/>
            <a:ext cx="9144003" cy="6098965"/>
          </a:xfrm>
          <a:prstGeom prst="rect">
            <a:avLst/>
          </a:prstGeom>
          <a:noFill/>
          <a:ln>
            <a:noFill/>
          </a:ln>
        </p:spPr>
      </p:pic>
      <p:pic>
        <p:nvPicPr>
          <p:cNvPr id="114" name="Google Shape;114;p27"/>
          <p:cNvPicPr preferRelativeResize="0"/>
          <p:nvPr/>
        </p:nvPicPr>
        <p:blipFill>
          <a:blip r:embed="rId4">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1250751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0" name="Google Shape;120;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1" name="Google Shape;121;p2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2" name="Google Shape;122;p28"/>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123" name="Google Shape;123;p28"/>
          <p:cNvPicPr preferRelativeResize="0"/>
          <p:nvPr/>
        </p:nvPicPr>
        <p:blipFill>
          <a:blip r:embed="rId5">
            <a:alphaModFix/>
          </a:blip>
          <a:stretch>
            <a:fillRect/>
          </a:stretch>
        </p:blipFill>
        <p:spPr>
          <a:xfrm>
            <a:off x="8087975" y="4181250"/>
            <a:ext cx="792600" cy="792600"/>
          </a:xfrm>
          <a:prstGeom prst="rect">
            <a:avLst/>
          </a:prstGeom>
          <a:noFill/>
          <a:ln>
            <a:noFill/>
          </a:ln>
        </p:spPr>
      </p:pic>
    </p:spTree>
    <p:extLst>
      <p:ext uri="{BB962C8B-B14F-4D97-AF65-F5344CB8AC3E}">
        <p14:creationId xmlns:p14="http://schemas.microsoft.com/office/powerpoint/2010/main" val="220552994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35809</TotalTime>
  <Words>956</Words>
  <Application>Microsoft Office PowerPoint</Application>
  <PresentationFormat>Skjermfremvisning (16:9)</PresentationFormat>
  <Paragraphs>60</Paragraphs>
  <Slides>32</Slides>
  <Notes>27</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32</vt:i4>
      </vt:variant>
    </vt:vector>
  </HeadingPairs>
  <TitlesOfParts>
    <vt:vector size="38" baseType="lpstr">
      <vt:lpstr>Arial</vt:lpstr>
      <vt:lpstr>Calibri</vt:lpstr>
      <vt:lpstr>Roboto</vt:lpstr>
      <vt:lpstr>Roboto Black</vt:lpstr>
      <vt:lpstr>Office-tema</vt:lpstr>
      <vt:lpstr>Simple Light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Hilsen fra Lise Sannerud, direktør for Kriminalomsorgsdirektoratet</vt:lpstr>
      <vt:lpstr>PowerPoint-presentasjon</vt:lpstr>
      <vt:lpstr>PowerPoint-presentasjon</vt:lpstr>
      <vt:lpstr>PowerPoint-presentasjon</vt:lpstr>
    </vt:vector>
  </TitlesOfParts>
  <Company>Stormberg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Ole-Marius Mathiassen</dc:creator>
  <cp:lastModifiedBy>Frostad, Hilde</cp:lastModifiedBy>
  <cp:revision>304</cp:revision>
  <cp:lastPrinted>2018-06-04T11:48:14Z</cp:lastPrinted>
  <dcterms:created xsi:type="dcterms:W3CDTF">2014-10-07T10:00:06Z</dcterms:created>
  <dcterms:modified xsi:type="dcterms:W3CDTF">2023-04-25T14:56:31Z</dcterms:modified>
</cp:coreProperties>
</file>